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9"/>
  </p:notesMasterIdLst>
  <p:sldIdLst>
    <p:sldId id="256" r:id="rId5"/>
    <p:sldId id="258" r:id="rId6"/>
    <p:sldId id="259" r:id="rId7"/>
    <p:sldId id="260" r:id="rId8"/>
    <p:sldId id="261" r:id="rId9"/>
    <p:sldId id="264" r:id="rId10"/>
    <p:sldId id="262" r:id="rId11"/>
    <p:sldId id="266" r:id="rId12"/>
    <p:sldId id="265" r:id="rId13"/>
    <p:sldId id="267" r:id="rId14"/>
    <p:sldId id="268" r:id="rId15"/>
    <p:sldId id="269" r:id="rId16"/>
    <p:sldId id="270" r:id="rId17"/>
    <p:sldId id="271" r:id="rId18"/>
    <p:sldId id="272" r:id="rId19"/>
    <p:sldId id="273" r:id="rId20"/>
    <p:sldId id="274" r:id="rId21"/>
    <p:sldId id="276" r:id="rId22"/>
    <p:sldId id="277" r:id="rId23"/>
    <p:sldId id="278" r:id="rId24"/>
    <p:sldId id="279" r:id="rId25"/>
    <p:sldId id="280" r:id="rId26"/>
    <p:sldId id="281" r:id="rId27"/>
    <p:sldId id="263" r:id="rId2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1D49"/>
    <a:srgbClr val="FFD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E859B4-3AC6-4D27-8370-3FD11E404DAF}" v="28" dt="2022-12-13T22:55:03.7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78"/>
    <p:restoredTop sz="85572" autoAdjust="0"/>
  </p:normalViewPr>
  <p:slideViewPr>
    <p:cSldViewPr snapToGrid="0" snapToObjects="1">
      <p:cViewPr varScale="1">
        <p:scale>
          <a:sx n="68" d="100"/>
          <a:sy n="68" d="100"/>
        </p:scale>
        <p:origin x="464" y="5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ei Watson" userId="5a1e49d1-5001-495a-97f9-1bb25f17d781" providerId="ADAL" clId="{C4E859B4-3AC6-4D27-8370-3FD11E404DAF}"/>
    <pc:docChg chg="custSel modSld">
      <pc:chgData name="Ashlei Watson" userId="5a1e49d1-5001-495a-97f9-1bb25f17d781" providerId="ADAL" clId="{C4E859B4-3AC6-4D27-8370-3FD11E404DAF}" dt="2022-12-13T22:54:40.452" v="84" actId="122"/>
      <pc:docMkLst>
        <pc:docMk/>
      </pc:docMkLst>
      <pc:sldChg chg="modSp mod">
        <pc:chgData name="Ashlei Watson" userId="5a1e49d1-5001-495a-97f9-1bb25f17d781" providerId="ADAL" clId="{C4E859B4-3AC6-4D27-8370-3FD11E404DAF}" dt="2022-12-13T22:54:40.452" v="84" actId="122"/>
        <pc:sldMkLst>
          <pc:docMk/>
          <pc:sldMk cId="4155169000" sldId="256"/>
        </pc:sldMkLst>
        <pc:spChg chg="mod">
          <ac:chgData name="Ashlei Watson" userId="5a1e49d1-5001-495a-97f9-1bb25f17d781" providerId="ADAL" clId="{C4E859B4-3AC6-4D27-8370-3FD11E404DAF}" dt="2022-12-13T22:54:40.452" v="84" actId="122"/>
          <ac:spMkLst>
            <pc:docMk/>
            <pc:sldMk cId="4155169000" sldId="256"/>
            <ac:spMk id="2" creationId="{D7299590-ECA4-CA4E-8E7F-53115715EE6D}"/>
          </ac:spMkLst>
        </pc:spChg>
        <pc:spChg chg="mod">
          <ac:chgData name="Ashlei Watson" userId="5a1e49d1-5001-495a-97f9-1bb25f17d781" providerId="ADAL" clId="{C4E859B4-3AC6-4D27-8370-3FD11E404DAF}" dt="2022-12-13T22:54:37.682" v="83" actId="14100"/>
          <ac:spMkLst>
            <pc:docMk/>
            <pc:sldMk cId="4155169000" sldId="256"/>
            <ac:spMk id="10" creationId="{6163067B-A1C4-1741-97FB-DF1BBFF26F55}"/>
          </ac:spMkLst>
        </pc:spChg>
        <pc:picChg chg="mod">
          <ac:chgData name="Ashlei Watson" userId="5a1e49d1-5001-495a-97f9-1bb25f17d781" providerId="ADAL" clId="{C4E859B4-3AC6-4D27-8370-3FD11E404DAF}" dt="2022-12-13T22:50:57.982" v="1" actId="14100"/>
          <ac:picMkLst>
            <pc:docMk/>
            <pc:sldMk cId="4155169000" sldId="256"/>
            <ac:picMk id="6" creationId="{5D926A77-D2E3-8647-8D79-250237E42EA7}"/>
          </ac:picMkLst>
        </pc:picChg>
      </pc:sldChg>
      <pc:sldChg chg="addSp delSp modSp mod">
        <pc:chgData name="Ashlei Watson" userId="5a1e49d1-5001-495a-97f9-1bb25f17d781" providerId="ADAL" clId="{C4E859B4-3AC6-4D27-8370-3FD11E404DAF}" dt="2022-12-13T22:51:08.600" v="4" actId="1076"/>
        <pc:sldMkLst>
          <pc:docMk/>
          <pc:sldMk cId="4022280209" sldId="258"/>
        </pc:sldMkLst>
        <pc:picChg chg="add mod">
          <ac:chgData name="Ashlei Watson" userId="5a1e49d1-5001-495a-97f9-1bb25f17d781" providerId="ADAL" clId="{C4E859B4-3AC6-4D27-8370-3FD11E404DAF}" dt="2022-12-13T22:51:08.600" v="4" actId="1076"/>
          <ac:picMkLst>
            <pc:docMk/>
            <pc:sldMk cId="4022280209" sldId="258"/>
            <ac:picMk id="3" creationId="{492000EF-12C0-C722-379C-A5021D9B7658}"/>
          </ac:picMkLst>
        </pc:picChg>
        <pc:picChg chg="del">
          <ac:chgData name="Ashlei Watson" userId="5a1e49d1-5001-495a-97f9-1bb25f17d781" providerId="ADAL" clId="{C4E859B4-3AC6-4D27-8370-3FD11E404DAF}" dt="2022-12-13T22:51:02.711" v="2" actId="478"/>
          <ac:picMkLst>
            <pc:docMk/>
            <pc:sldMk cId="4022280209" sldId="258"/>
            <ac:picMk id="11" creationId="{86C0682B-423A-B848-A013-F223AC3FD86A}"/>
          </ac:picMkLst>
        </pc:picChg>
      </pc:sldChg>
      <pc:sldChg chg="addSp delSp modSp mod">
        <pc:chgData name="Ashlei Watson" userId="5a1e49d1-5001-495a-97f9-1bb25f17d781" providerId="ADAL" clId="{C4E859B4-3AC6-4D27-8370-3FD11E404DAF}" dt="2022-12-13T22:51:14.760" v="7" actId="1076"/>
        <pc:sldMkLst>
          <pc:docMk/>
          <pc:sldMk cId="4042952099" sldId="259"/>
        </pc:sldMkLst>
        <pc:picChg chg="add mod">
          <ac:chgData name="Ashlei Watson" userId="5a1e49d1-5001-495a-97f9-1bb25f17d781" providerId="ADAL" clId="{C4E859B4-3AC6-4D27-8370-3FD11E404DAF}" dt="2022-12-13T22:51:14.760" v="7" actId="1076"/>
          <ac:picMkLst>
            <pc:docMk/>
            <pc:sldMk cId="4042952099" sldId="259"/>
            <ac:picMk id="4" creationId="{69E0A718-5662-8A0F-CC29-6A437AD8628C}"/>
          </ac:picMkLst>
        </pc:picChg>
        <pc:picChg chg="del">
          <ac:chgData name="Ashlei Watson" userId="5a1e49d1-5001-495a-97f9-1bb25f17d781" providerId="ADAL" clId="{C4E859B4-3AC6-4D27-8370-3FD11E404DAF}" dt="2022-12-13T22:51:11.808" v="5" actId="478"/>
          <ac:picMkLst>
            <pc:docMk/>
            <pc:sldMk cId="4042952099" sldId="259"/>
            <ac:picMk id="11" creationId="{86C0682B-423A-B848-A013-F223AC3FD86A}"/>
          </ac:picMkLst>
        </pc:picChg>
      </pc:sldChg>
      <pc:sldChg chg="addSp delSp modSp mod">
        <pc:chgData name="Ashlei Watson" userId="5a1e49d1-5001-495a-97f9-1bb25f17d781" providerId="ADAL" clId="{C4E859B4-3AC6-4D27-8370-3FD11E404DAF}" dt="2022-12-13T22:51:21.612" v="10" actId="1076"/>
        <pc:sldMkLst>
          <pc:docMk/>
          <pc:sldMk cId="3964991034" sldId="260"/>
        </pc:sldMkLst>
        <pc:picChg chg="add mod">
          <ac:chgData name="Ashlei Watson" userId="5a1e49d1-5001-495a-97f9-1bb25f17d781" providerId="ADAL" clId="{C4E859B4-3AC6-4D27-8370-3FD11E404DAF}" dt="2022-12-13T22:51:21.612" v="10" actId="1076"/>
          <ac:picMkLst>
            <pc:docMk/>
            <pc:sldMk cId="3964991034" sldId="260"/>
            <ac:picMk id="4" creationId="{B2ED9475-08EC-6F4C-F9DF-855527C71D12}"/>
          </ac:picMkLst>
        </pc:picChg>
        <pc:picChg chg="del">
          <ac:chgData name="Ashlei Watson" userId="5a1e49d1-5001-495a-97f9-1bb25f17d781" providerId="ADAL" clId="{C4E859B4-3AC6-4D27-8370-3FD11E404DAF}" dt="2022-12-13T22:51:18.151" v="8" actId="478"/>
          <ac:picMkLst>
            <pc:docMk/>
            <pc:sldMk cId="3964991034" sldId="260"/>
            <ac:picMk id="11" creationId="{86C0682B-423A-B848-A013-F223AC3FD86A}"/>
          </ac:picMkLst>
        </pc:picChg>
      </pc:sldChg>
      <pc:sldChg chg="addSp delSp modSp mod">
        <pc:chgData name="Ashlei Watson" userId="5a1e49d1-5001-495a-97f9-1bb25f17d781" providerId="ADAL" clId="{C4E859B4-3AC6-4D27-8370-3FD11E404DAF}" dt="2022-12-13T22:51:31.401" v="15" actId="1076"/>
        <pc:sldMkLst>
          <pc:docMk/>
          <pc:sldMk cId="3571813494" sldId="261"/>
        </pc:sldMkLst>
        <pc:picChg chg="add del mod">
          <ac:chgData name="Ashlei Watson" userId="5a1e49d1-5001-495a-97f9-1bb25f17d781" providerId="ADAL" clId="{C4E859B4-3AC6-4D27-8370-3FD11E404DAF}" dt="2022-12-13T22:51:27.089" v="12"/>
          <ac:picMkLst>
            <pc:docMk/>
            <pc:sldMk cId="3571813494" sldId="261"/>
            <ac:picMk id="4" creationId="{5CF69804-4562-6294-E2AE-681D7E619D09}"/>
          </ac:picMkLst>
        </pc:picChg>
        <pc:picChg chg="add mod">
          <ac:chgData name="Ashlei Watson" userId="5a1e49d1-5001-495a-97f9-1bb25f17d781" providerId="ADAL" clId="{C4E859B4-3AC6-4D27-8370-3FD11E404DAF}" dt="2022-12-13T22:51:31.401" v="15" actId="1076"/>
          <ac:picMkLst>
            <pc:docMk/>
            <pc:sldMk cId="3571813494" sldId="261"/>
            <ac:picMk id="5" creationId="{CA6A4A34-59A4-EDC7-D95F-B7997D3E8B00}"/>
          </ac:picMkLst>
        </pc:picChg>
        <pc:picChg chg="del">
          <ac:chgData name="Ashlei Watson" userId="5a1e49d1-5001-495a-97f9-1bb25f17d781" providerId="ADAL" clId="{C4E859B4-3AC6-4D27-8370-3FD11E404DAF}" dt="2022-12-13T22:51:28.468" v="13" actId="478"/>
          <ac:picMkLst>
            <pc:docMk/>
            <pc:sldMk cId="3571813494" sldId="261"/>
            <ac:picMk id="11" creationId="{86C0682B-423A-B848-A013-F223AC3FD86A}"/>
          </ac:picMkLst>
        </pc:picChg>
      </pc:sldChg>
      <pc:sldChg chg="addSp delSp modSp mod">
        <pc:chgData name="Ashlei Watson" userId="5a1e49d1-5001-495a-97f9-1bb25f17d781" providerId="ADAL" clId="{C4E859B4-3AC6-4D27-8370-3FD11E404DAF}" dt="2022-12-13T22:51:44.161" v="21" actId="1076"/>
        <pc:sldMkLst>
          <pc:docMk/>
          <pc:sldMk cId="41500642" sldId="262"/>
        </pc:sldMkLst>
        <pc:picChg chg="add mod">
          <ac:chgData name="Ashlei Watson" userId="5a1e49d1-5001-495a-97f9-1bb25f17d781" providerId="ADAL" clId="{C4E859B4-3AC6-4D27-8370-3FD11E404DAF}" dt="2022-12-13T22:51:44.161" v="21" actId="1076"/>
          <ac:picMkLst>
            <pc:docMk/>
            <pc:sldMk cId="41500642" sldId="262"/>
            <ac:picMk id="4" creationId="{B4A6BE2C-A75A-3DD9-F213-A068B4EF6DCA}"/>
          </ac:picMkLst>
        </pc:picChg>
        <pc:picChg chg="del">
          <ac:chgData name="Ashlei Watson" userId="5a1e49d1-5001-495a-97f9-1bb25f17d781" providerId="ADAL" clId="{C4E859B4-3AC6-4D27-8370-3FD11E404DAF}" dt="2022-12-13T22:51:41.423" v="19" actId="478"/>
          <ac:picMkLst>
            <pc:docMk/>
            <pc:sldMk cId="41500642" sldId="262"/>
            <ac:picMk id="11" creationId="{86C0682B-423A-B848-A013-F223AC3FD86A}"/>
          </ac:picMkLst>
        </pc:picChg>
      </pc:sldChg>
      <pc:sldChg chg="addSp delSp modSp mod">
        <pc:chgData name="Ashlei Watson" userId="5a1e49d1-5001-495a-97f9-1bb25f17d781" providerId="ADAL" clId="{C4E859B4-3AC6-4D27-8370-3FD11E404DAF}" dt="2022-12-13T22:54:01.900" v="79" actId="14100"/>
        <pc:sldMkLst>
          <pc:docMk/>
          <pc:sldMk cId="1950380794" sldId="263"/>
        </pc:sldMkLst>
        <pc:picChg chg="add mod">
          <ac:chgData name="Ashlei Watson" userId="5a1e49d1-5001-495a-97f9-1bb25f17d781" providerId="ADAL" clId="{C4E859B4-3AC6-4D27-8370-3FD11E404DAF}" dt="2022-12-13T22:54:01.900" v="79" actId="14100"/>
          <ac:picMkLst>
            <pc:docMk/>
            <pc:sldMk cId="1950380794" sldId="263"/>
            <ac:picMk id="3" creationId="{36EF419C-A3BE-A56A-34F5-27267C010168}"/>
          </ac:picMkLst>
        </pc:picChg>
        <pc:picChg chg="del">
          <ac:chgData name="Ashlei Watson" userId="5a1e49d1-5001-495a-97f9-1bb25f17d781" providerId="ADAL" clId="{C4E859B4-3AC6-4D27-8370-3FD11E404DAF}" dt="2022-12-13T22:53:53.318" v="76" actId="478"/>
          <ac:picMkLst>
            <pc:docMk/>
            <pc:sldMk cId="1950380794" sldId="263"/>
            <ac:picMk id="16" creationId="{8E5B72CC-ECCE-E544-9C8E-58AFC2E7571A}"/>
          </ac:picMkLst>
        </pc:picChg>
      </pc:sldChg>
      <pc:sldChg chg="addSp delSp modSp mod">
        <pc:chgData name="Ashlei Watson" userId="5a1e49d1-5001-495a-97f9-1bb25f17d781" providerId="ADAL" clId="{C4E859B4-3AC6-4D27-8370-3FD11E404DAF}" dt="2022-12-13T22:51:37.400" v="18" actId="1076"/>
        <pc:sldMkLst>
          <pc:docMk/>
          <pc:sldMk cId="3093342409" sldId="264"/>
        </pc:sldMkLst>
        <pc:picChg chg="add mod">
          <ac:chgData name="Ashlei Watson" userId="5a1e49d1-5001-495a-97f9-1bb25f17d781" providerId="ADAL" clId="{C4E859B4-3AC6-4D27-8370-3FD11E404DAF}" dt="2022-12-13T22:51:37.400" v="18" actId="1076"/>
          <ac:picMkLst>
            <pc:docMk/>
            <pc:sldMk cId="3093342409" sldId="264"/>
            <ac:picMk id="3" creationId="{E06A48D8-E141-1E99-AA7F-FE2CA26F05C3}"/>
          </ac:picMkLst>
        </pc:picChg>
        <pc:picChg chg="del">
          <ac:chgData name="Ashlei Watson" userId="5a1e49d1-5001-495a-97f9-1bb25f17d781" providerId="ADAL" clId="{C4E859B4-3AC6-4D27-8370-3FD11E404DAF}" dt="2022-12-13T22:51:34.445" v="16" actId="478"/>
          <ac:picMkLst>
            <pc:docMk/>
            <pc:sldMk cId="3093342409" sldId="264"/>
            <ac:picMk id="11" creationId="{86C0682B-423A-B848-A013-F223AC3FD86A}"/>
          </ac:picMkLst>
        </pc:picChg>
      </pc:sldChg>
      <pc:sldChg chg="addSp delSp modSp mod">
        <pc:chgData name="Ashlei Watson" userId="5a1e49d1-5001-495a-97f9-1bb25f17d781" providerId="ADAL" clId="{C4E859B4-3AC6-4D27-8370-3FD11E404DAF}" dt="2022-12-13T22:52:00.140" v="28" actId="1076"/>
        <pc:sldMkLst>
          <pc:docMk/>
          <pc:sldMk cId="2214104162" sldId="265"/>
        </pc:sldMkLst>
        <pc:picChg chg="add mod">
          <ac:chgData name="Ashlei Watson" userId="5a1e49d1-5001-495a-97f9-1bb25f17d781" providerId="ADAL" clId="{C4E859B4-3AC6-4D27-8370-3FD11E404DAF}" dt="2022-12-13T22:52:00.140" v="28" actId="1076"/>
          <ac:picMkLst>
            <pc:docMk/>
            <pc:sldMk cId="2214104162" sldId="265"/>
            <ac:picMk id="4" creationId="{1CEAF816-E754-51E2-606A-8B58833FAA08}"/>
          </ac:picMkLst>
        </pc:picChg>
        <pc:picChg chg="del">
          <ac:chgData name="Ashlei Watson" userId="5a1e49d1-5001-495a-97f9-1bb25f17d781" providerId="ADAL" clId="{C4E859B4-3AC6-4D27-8370-3FD11E404DAF}" dt="2022-12-13T22:51:57.191" v="26" actId="478"/>
          <ac:picMkLst>
            <pc:docMk/>
            <pc:sldMk cId="2214104162" sldId="265"/>
            <ac:picMk id="11" creationId="{86C0682B-423A-B848-A013-F223AC3FD86A}"/>
          </ac:picMkLst>
        </pc:picChg>
      </pc:sldChg>
      <pc:sldChg chg="addSp delSp modSp mod">
        <pc:chgData name="Ashlei Watson" userId="5a1e49d1-5001-495a-97f9-1bb25f17d781" providerId="ADAL" clId="{C4E859B4-3AC6-4D27-8370-3FD11E404DAF}" dt="2022-12-13T22:51:53.844" v="25" actId="1076"/>
        <pc:sldMkLst>
          <pc:docMk/>
          <pc:sldMk cId="3608566809" sldId="266"/>
        </pc:sldMkLst>
        <pc:spChg chg="mod">
          <ac:chgData name="Ashlei Watson" userId="5a1e49d1-5001-495a-97f9-1bb25f17d781" providerId="ADAL" clId="{C4E859B4-3AC6-4D27-8370-3FD11E404DAF}" dt="2022-12-13T22:51:53.844" v="25" actId="1076"/>
          <ac:spMkLst>
            <pc:docMk/>
            <pc:sldMk cId="3608566809" sldId="266"/>
            <ac:spMk id="2" creationId="{6ACCCD4E-7BF5-0645-8F09-C8E2405CDCED}"/>
          </ac:spMkLst>
        </pc:spChg>
        <pc:picChg chg="add mod">
          <ac:chgData name="Ashlei Watson" userId="5a1e49d1-5001-495a-97f9-1bb25f17d781" providerId="ADAL" clId="{C4E859B4-3AC6-4D27-8370-3FD11E404DAF}" dt="2022-12-13T22:51:49.599" v="24" actId="1076"/>
          <ac:picMkLst>
            <pc:docMk/>
            <pc:sldMk cId="3608566809" sldId="266"/>
            <ac:picMk id="3" creationId="{1A0E0E25-5E00-7D8C-9F96-BCF56556725C}"/>
          </ac:picMkLst>
        </pc:picChg>
        <pc:picChg chg="del">
          <ac:chgData name="Ashlei Watson" userId="5a1e49d1-5001-495a-97f9-1bb25f17d781" providerId="ADAL" clId="{C4E859B4-3AC6-4D27-8370-3FD11E404DAF}" dt="2022-12-13T22:51:47.015" v="22" actId="478"/>
          <ac:picMkLst>
            <pc:docMk/>
            <pc:sldMk cId="3608566809" sldId="266"/>
            <ac:picMk id="11" creationId="{86C0682B-423A-B848-A013-F223AC3FD86A}"/>
          </ac:picMkLst>
        </pc:picChg>
      </pc:sldChg>
      <pc:sldChg chg="addSp delSp modSp mod">
        <pc:chgData name="Ashlei Watson" userId="5a1e49d1-5001-495a-97f9-1bb25f17d781" providerId="ADAL" clId="{C4E859B4-3AC6-4D27-8370-3FD11E404DAF}" dt="2022-12-13T22:52:07.138" v="31" actId="1076"/>
        <pc:sldMkLst>
          <pc:docMk/>
          <pc:sldMk cId="1742753983" sldId="267"/>
        </pc:sldMkLst>
        <pc:picChg chg="add mod">
          <ac:chgData name="Ashlei Watson" userId="5a1e49d1-5001-495a-97f9-1bb25f17d781" providerId="ADAL" clId="{C4E859B4-3AC6-4D27-8370-3FD11E404DAF}" dt="2022-12-13T22:52:07.138" v="31" actId="1076"/>
          <ac:picMkLst>
            <pc:docMk/>
            <pc:sldMk cId="1742753983" sldId="267"/>
            <ac:picMk id="4" creationId="{268A73BA-9831-0A09-B5D3-934BE58A3E34}"/>
          </ac:picMkLst>
        </pc:picChg>
        <pc:picChg chg="del">
          <ac:chgData name="Ashlei Watson" userId="5a1e49d1-5001-495a-97f9-1bb25f17d781" providerId="ADAL" clId="{C4E859B4-3AC6-4D27-8370-3FD11E404DAF}" dt="2022-12-13T22:52:03.161" v="29" actId="478"/>
          <ac:picMkLst>
            <pc:docMk/>
            <pc:sldMk cId="1742753983" sldId="267"/>
            <ac:picMk id="11" creationId="{86C0682B-423A-B848-A013-F223AC3FD86A}"/>
          </ac:picMkLst>
        </pc:picChg>
      </pc:sldChg>
      <pc:sldChg chg="addSp delSp modSp mod">
        <pc:chgData name="Ashlei Watson" userId="5a1e49d1-5001-495a-97f9-1bb25f17d781" providerId="ADAL" clId="{C4E859B4-3AC6-4D27-8370-3FD11E404DAF}" dt="2022-12-13T22:52:12.631" v="34" actId="1076"/>
        <pc:sldMkLst>
          <pc:docMk/>
          <pc:sldMk cId="2113537423" sldId="268"/>
        </pc:sldMkLst>
        <pc:picChg chg="add mod">
          <ac:chgData name="Ashlei Watson" userId="5a1e49d1-5001-495a-97f9-1bb25f17d781" providerId="ADAL" clId="{C4E859B4-3AC6-4D27-8370-3FD11E404DAF}" dt="2022-12-13T22:52:12.631" v="34" actId="1076"/>
          <ac:picMkLst>
            <pc:docMk/>
            <pc:sldMk cId="2113537423" sldId="268"/>
            <ac:picMk id="3" creationId="{8EBDB649-47C0-0D2F-4624-D33842BC0F48}"/>
          </ac:picMkLst>
        </pc:picChg>
        <pc:picChg chg="del">
          <ac:chgData name="Ashlei Watson" userId="5a1e49d1-5001-495a-97f9-1bb25f17d781" providerId="ADAL" clId="{C4E859B4-3AC6-4D27-8370-3FD11E404DAF}" dt="2022-12-13T22:52:09.751" v="32" actId="478"/>
          <ac:picMkLst>
            <pc:docMk/>
            <pc:sldMk cId="2113537423" sldId="268"/>
            <ac:picMk id="11" creationId="{86C0682B-423A-B848-A013-F223AC3FD86A}"/>
          </ac:picMkLst>
        </pc:picChg>
      </pc:sldChg>
      <pc:sldChg chg="addSp delSp modSp mod">
        <pc:chgData name="Ashlei Watson" userId="5a1e49d1-5001-495a-97f9-1bb25f17d781" providerId="ADAL" clId="{C4E859B4-3AC6-4D27-8370-3FD11E404DAF}" dt="2022-12-13T22:52:23.084" v="37" actId="1076"/>
        <pc:sldMkLst>
          <pc:docMk/>
          <pc:sldMk cId="824661298" sldId="269"/>
        </pc:sldMkLst>
        <pc:picChg chg="add mod">
          <ac:chgData name="Ashlei Watson" userId="5a1e49d1-5001-495a-97f9-1bb25f17d781" providerId="ADAL" clId="{C4E859B4-3AC6-4D27-8370-3FD11E404DAF}" dt="2022-12-13T22:52:23.084" v="37" actId="1076"/>
          <ac:picMkLst>
            <pc:docMk/>
            <pc:sldMk cId="824661298" sldId="269"/>
            <ac:picMk id="3" creationId="{0C289A79-7D71-F388-110B-02EC89595C5C}"/>
          </ac:picMkLst>
        </pc:picChg>
        <pc:picChg chg="del">
          <ac:chgData name="Ashlei Watson" userId="5a1e49d1-5001-495a-97f9-1bb25f17d781" providerId="ADAL" clId="{C4E859B4-3AC6-4D27-8370-3FD11E404DAF}" dt="2022-12-13T22:52:20.273" v="35" actId="478"/>
          <ac:picMkLst>
            <pc:docMk/>
            <pc:sldMk cId="824661298" sldId="269"/>
            <ac:picMk id="11" creationId="{86C0682B-423A-B848-A013-F223AC3FD86A}"/>
          </ac:picMkLst>
        </pc:picChg>
      </pc:sldChg>
      <pc:sldChg chg="addSp delSp modSp mod">
        <pc:chgData name="Ashlei Watson" userId="5a1e49d1-5001-495a-97f9-1bb25f17d781" providerId="ADAL" clId="{C4E859B4-3AC6-4D27-8370-3FD11E404DAF}" dt="2022-12-13T22:52:31.006" v="41" actId="1076"/>
        <pc:sldMkLst>
          <pc:docMk/>
          <pc:sldMk cId="2967175094" sldId="270"/>
        </pc:sldMkLst>
        <pc:picChg chg="add mod">
          <ac:chgData name="Ashlei Watson" userId="5a1e49d1-5001-495a-97f9-1bb25f17d781" providerId="ADAL" clId="{C4E859B4-3AC6-4D27-8370-3FD11E404DAF}" dt="2022-12-13T22:52:31.006" v="41" actId="1076"/>
          <ac:picMkLst>
            <pc:docMk/>
            <pc:sldMk cId="2967175094" sldId="270"/>
            <ac:picMk id="3" creationId="{49BCE6C4-4DCA-519E-9447-7D0AD4CA979E}"/>
          </ac:picMkLst>
        </pc:picChg>
        <pc:picChg chg="del">
          <ac:chgData name="Ashlei Watson" userId="5a1e49d1-5001-495a-97f9-1bb25f17d781" providerId="ADAL" clId="{C4E859B4-3AC6-4D27-8370-3FD11E404DAF}" dt="2022-12-13T22:52:25.891" v="38" actId="478"/>
          <ac:picMkLst>
            <pc:docMk/>
            <pc:sldMk cId="2967175094" sldId="270"/>
            <ac:picMk id="11" creationId="{86C0682B-423A-B848-A013-F223AC3FD86A}"/>
          </ac:picMkLst>
        </pc:picChg>
      </pc:sldChg>
      <pc:sldChg chg="addSp delSp modSp mod">
        <pc:chgData name="Ashlei Watson" userId="5a1e49d1-5001-495a-97f9-1bb25f17d781" providerId="ADAL" clId="{C4E859B4-3AC6-4D27-8370-3FD11E404DAF}" dt="2022-12-13T22:52:38.105" v="44" actId="1076"/>
        <pc:sldMkLst>
          <pc:docMk/>
          <pc:sldMk cId="337816498" sldId="271"/>
        </pc:sldMkLst>
        <pc:picChg chg="add mod">
          <ac:chgData name="Ashlei Watson" userId="5a1e49d1-5001-495a-97f9-1bb25f17d781" providerId="ADAL" clId="{C4E859B4-3AC6-4D27-8370-3FD11E404DAF}" dt="2022-12-13T22:52:38.105" v="44" actId="1076"/>
          <ac:picMkLst>
            <pc:docMk/>
            <pc:sldMk cId="337816498" sldId="271"/>
            <ac:picMk id="3" creationId="{FDDC60BD-94AB-87E0-886A-38F64FFCA65A}"/>
          </ac:picMkLst>
        </pc:picChg>
        <pc:picChg chg="del">
          <ac:chgData name="Ashlei Watson" userId="5a1e49d1-5001-495a-97f9-1bb25f17d781" providerId="ADAL" clId="{C4E859B4-3AC6-4D27-8370-3FD11E404DAF}" dt="2022-12-13T22:52:33.935" v="42" actId="478"/>
          <ac:picMkLst>
            <pc:docMk/>
            <pc:sldMk cId="337816498" sldId="271"/>
            <ac:picMk id="11" creationId="{86C0682B-423A-B848-A013-F223AC3FD86A}"/>
          </ac:picMkLst>
        </pc:picChg>
      </pc:sldChg>
      <pc:sldChg chg="addSp delSp modSp mod">
        <pc:chgData name="Ashlei Watson" userId="5a1e49d1-5001-495a-97f9-1bb25f17d781" providerId="ADAL" clId="{C4E859B4-3AC6-4D27-8370-3FD11E404DAF}" dt="2022-12-13T22:52:44.070" v="47" actId="1076"/>
        <pc:sldMkLst>
          <pc:docMk/>
          <pc:sldMk cId="3267567569" sldId="272"/>
        </pc:sldMkLst>
        <pc:picChg chg="add mod">
          <ac:chgData name="Ashlei Watson" userId="5a1e49d1-5001-495a-97f9-1bb25f17d781" providerId="ADAL" clId="{C4E859B4-3AC6-4D27-8370-3FD11E404DAF}" dt="2022-12-13T22:52:44.070" v="47" actId="1076"/>
          <ac:picMkLst>
            <pc:docMk/>
            <pc:sldMk cId="3267567569" sldId="272"/>
            <ac:picMk id="4" creationId="{4ED586B9-8776-23E5-937C-B9EE0DB7ADAA}"/>
          </ac:picMkLst>
        </pc:picChg>
        <pc:picChg chg="del">
          <ac:chgData name="Ashlei Watson" userId="5a1e49d1-5001-495a-97f9-1bb25f17d781" providerId="ADAL" clId="{C4E859B4-3AC6-4D27-8370-3FD11E404DAF}" dt="2022-12-13T22:52:41.251" v="45" actId="478"/>
          <ac:picMkLst>
            <pc:docMk/>
            <pc:sldMk cId="3267567569" sldId="272"/>
            <ac:picMk id="11" creationId="{86C0682B-423A-B848-A013-F223AC3FD86A}"/>
          </ac:picMkLst>
        </pc:picChg>
      </pc:sldChg>
      <pc:sldChg chg="addSp delSp modSp mod">
        <pc:chgData name="Ashlei Watson" userId="5a1e49d1-5001-495a-97f9-1bb25f17d781" providerId="ADAL" clId="{C4E859B4-3AC6-4D27-8370-3FD11E404DAF}" dt="2022-12-13T22:52:57.723" v="52" actId="1076"/>
        <pc:sldMkLst>
          <pc:docMk/>
          <pc:sldMk cId="3051037203" sldId="273"/>
        </pc:sldMkLst>
        <pc:spChg chg="mod">
          <ac:chgData name="Ashlei Watson" userId="5a1e49d1-5001-495a-97f9-1bb25f17d781" providerId="ADAL" clId="{C4E859B4-3AC6-4D27-8370-3FD11E404DAF}" dt="2022-12-13T22:52:57.723" v="52" actId="1076"/>
          <ac:spMkLst>
            <pc:docMk/>
            <pc:sldMk cId="3051037203" sldId="273"/>
            <ac:spMk id="2" creationId="{6ACCCD4E-7BF5-0645-8F09-C8E2405CDCED}"/>
          </ac:spMkLst>
        </pc:spChg>
        <pc:picChg chg="add mod">
          <ac:chgData name="Ashlei Watson" userId="5a1e49d1-5001-495a-97f9-1bb25f17d781" providerId="ADAL" clId="{C4E859B4-3AC6-4D27-8370-3FD11E404DAF}" dt="2022-12-13T22:52:53.537" v="51" actId="1076"/>
          <ac:picMkLst>
            <pc:docMk/>
            <pc:sldMk cId="3051037203" sldId="273"/>
            <ac:picMk id="3" creationId="{D6223C2B-E306-7427-C91F-1B65116E3711}"/>
          </ac:picMkLst>
        </pc:picChg>
        <pc:picChg chg="del">
          <ac:chgData name="Ashlei Watson" userId="5a1e49d1-5001-495a-97f9-1bb25f17d781" providerId="ADAL" clId="{C4E859B4-3AC6-4D27-8370-3FD11E404DAF}" dt="2022-12-13T22:52:46.989" v="48" actId="478"/>
          <ac:picMkLst>
            <pc:docMk/>
            <pc:sldMk cId="3051037203" sldId="273"/>
            <ac:picMk id="11" creationId="{86C0682B-423A-B848-A013-F223AC3FD86A}"/>
          </ac:picMkLst>
        </pc:picChg>
      </pc:sldChg>
      <pc:sldChg chg="addSp delSp modSp mod">
        <pc:chgData name="Ashlei Watson" userId="5a1e49d1-5001-495a-97f9-1bb25f17d781" providerId="ADAL" clId="{C4E859B4-3AC6-4D27-8370-3FD11E404DAF}" dt="2022-12-13T22:53:15.142" v="56" actId="1076"/>
        <pc:sldMkLst>
          <pc:docMk/>
          <pc:sldMk cId="4051187082" sldId="274"/>
        </pc:sldMkLst>
        <pc:picChg chg="add mod">
          <ac:chgData name="Ashlei Watson" userId="5a1e49d1-5001-495a-97f9-1bb25f17d781" providerId="ADAL" clId="{C4E859B4-3AC6-4D27-8370-3FD11E404DAF}" dt="2022-12-13T22:53:15.142" v="56" actId="1076"/>
          <ac:picMkLst>
            <pc:docMk/>
            <pc:sldMk cId="4051187082" sldId="274"/>
            <ac:picMk id="4" creationId="{6D5A33FA-08C7-27D9-534E-D6EF95B30C42}"/>
          </ac:picMkLst>
        </pc:picChg>
        <pc:picChg chg="del">
          <ac:chgData name="Ashlei Watson" userId="5a1e49d1-5001-495a-97f9-1bb25f17d781" providerId="ADAL" clId="{C4E859B4-3AC6-4D27-8370-3FD11E404DAF}" dt="2022-12-13T22:53:09.885" v="53" actId="478"/>
          <ac:picMkLst>
            <pc:docMk/>
            <pc:sldMk cId="4051187082" sldId="274"/>
            <ac:picMk id="11" creationId="{86C0682B-423A-B848-A013-F223AC3FD86A}"/>
          </ac:picMkLst>
        </pc:picChg>
      </pc:sldChg>
      <pc:sldChg chg="addSp delSp modSp mod">
        <pc:chgData name="Ashlei Watson" userId="5a1e49d1-5001-495a-97f9-1bb25f17d781" providerId="ADAL" clId="{C4E859B4-3AC6-4D27-8370-3FD11E404DAF}" dt="2022-12-13T22:53:22.269" v="60" actId="1076"/>
        <pc:sldMkLst>
          <pc:docMk/>
          <pc:sldMk cId="1231849435" sldId="276"/>
        </pc:sldMkLst>
        <pc:picChg chg="add mod">
          <ac:chgData name="Ashlei Watson" userId="5a1e49d1-5001-495a-97f9-1bb25f17d781" providerId="ADAL" clId="{C4E859B4-3AC6-4D27-8370-3FD11E404DAF}" dt="2022-12-13T22:53:22.269" v="60" actId="1076"/>
          <ac:picMkLst>
            <pc:docMk/>
            <pc:sldMk cId="1231849435" sldId="276"/>
            <ac:picMk id="3" creationId="{E91AABB7-DA1A-7DFB-C654-4D80DEE180DB}"/>
          </ac:picMkLst>
        </pc:picChg>
        <pc:picChg chg="del">
          <ac:chgData name="Ashlei Watson" userId="5a1e49d1-5001-495a-97f9-1bb25f17d781" providerId="ADAL" clId="{C4E859B4-3AC6-4D27-8370-3FD11E404DAF}" dt="2022-12-13T22:53:18.388" v="57" actId="478"/>
          <ac:picMkLst>
            <pc:docMk/>
            <pc:sldMk cId="1231849435" sldId="276"/>
            <ac:picMk id="11" creationId="{86C0682B-423A-B848-A013-F223AC3FD86A}"/>
          </ac:picMkLst>
        </pc:picChg>
      </pc:sldChg>
      <pc:sldChg chg="addSp delSp modSp mod">
        <pc:chgData name="Ashlei Watson" userId="5a1e49d1-5001-495a-97f9-1bb25f17d781" providerId="ADAL" clId="{C4E859B4-3AC6-4D27-8370-3FD11E404DAF}" dt="2022-12-13T22:53:28.758" v="63" actId="1076"/>
        <pc:sldMkLst>
          <pc:docMk/>
          <pc:sldMk cId="3968120606" sldId="277"/>
        </pc:sldMkLst>
        <pc:picChg chg="add mod">
          <ac:chgData name="Ashlei Watson" userId="5a1e49d1-5001-495a-97f9-1bb25f17d781" providerId="ADAL" clId="{C4E859B4-3AC6-4D27-8370-3FD11E404DAF}" dt="2022-12-13T22:53:28.758" v="63" actId="1076"/>
          <ac:picMkLst>
            <pc:docMk/>
            <pc:sldMk cId="3968120606" sldId="277"/>
            <ac:picMk id="5" creationId="{2E0C95B3-1D01-64CC-D635-CE5816AD45F8}"/>
          </ac:picMkLst>
        </pc:picChg>
        <pc:picChg chg="del">
          <ac:chgData name="Ashlei Watson" userId="5a1e49d1-5001-495a-97f9-1bb25f17d781" providerId="ADAL" clId="{C4E859B4-3AC6-4D27-8370-3FD11E404DAF}" dt="2022-12-13T22:53:25.743" v="61" actId="478"/>
          <ac:picMkLst>
            <pc:docMk/>
            <pc:sldMk cId="3968120606" sldId="277"/>
            <ac:picMk id="11" creationId="{86C0682B-423A-B848-A013-F223AC3FD86A}"/>
          </ac:picMkLst>
        </pc:picChg>
      </pc:sldChg>
      <pc:sldChg chg="addSp delSp modSp mod">
        <pc:chgData name="Ashlei Watson" userId="5a1e49d1-5001-495a-97f9-1bb25f17d781" providerId="ADAL" clId="{C4E859B4-3AC6-4D27-8370-3FD11E404DAF}" dt="2022-12-13T22:53:34.452" v="66" actId="1076"/>
        <pc:sldMkLst>
          <pc:docMk/>
          <pc:sldMk cId="4170547928" sldId="278"/>
        </pc:sldMkLst>
        <pc:picChg chg="add mod">
          <ac:chgData name="Ashlei Watson" userId="5a1e49d1-5001-495a-97f9-1bb25f17d781" providerId="ADAL" clId="{C4E859B4-3AC6-4D27-8370-3FD11E404DAF}" dt="2022-12-13T22:53:34.452" v="66" actId="1076"/>
          <ac:picMkLst>
            <pc:docMk/>
            <pc:sldMk cId="4170547928" sldId="278"/>
            <ac:picMk id="3" creationId="{2F29AFA4-48E0-F5D1-BC5B-3ED3C339D151}"/>
          </ac:picMkLst>
        </pc:picChg>
        <pc:picChg chg="del">
          <ac:chgData name="Ashlei Watson" userId="5a1e49d1-5001-495a-97f9-1bb25f17d781" providerId="ADAL" clId="{C4E859B4-3AC6-4D27-8370-3FD11E404DAF}" dt="2022-12-13T22:53:31.662" v="64" actId="478"/>
          <ac:picMkLst>
            <pc:docMk/>
            <pc:sldMk cId="4170547928" sldId="278"/>
            <ac:picMk id="11" creationId="{86C0682B-423A-B848-A013-F223AC3FD86A}"/>
          </ac:picMkLst>
        </pc:picChg>
      </pc:sldChg>
      <pc:sldChg chg="addSp delSp modSp mod">
        <pc:chgData name="Ashlei Watson" userId="5a1e49d1-5001-495a-97f9-1bb25f17d781" providerId="ADAL" clId="{C4E859B4-3AC6-4D27-8370-3FD11E404DAF}" dt="2022-12-13T22:53:40.362" v="69" actId="1076"/>
        <pc:sldMkLst>
          <pc:docMk/>
          <pc:sldMk cId="1056547137" sldId="279"/>
        </pc:sldMkLst>
        <pc:picChg chg="add mod">
          <ac:chgData name="Ashlei Watson" userId="5a1e49d1-5001-495a-97f9-1bb25f17d781" providerId="ADAL" clId="{C4E859B4-3AC6-4D27-8370-3FD11E404DAF}" dt="2022-12-13T22:53:40.362" v="69" actId="1076"/>
          <ac:picMkLst>
            <pc:docMk/>
            <pc:sldMk cId="1056547137" sldId="279"/>
            <ac:picMk id="3" creationId="{05CB4759-5958-30EE-265D-B9A674845FD2}"/>
          </ac:picMkLst>
        </pc:picChg>
        <pc:picChg chg="del">
          <ac:chgData name="Ashlei Watson" userId="5a1e49d1-5001-495a-97f9-1bb25f17d781" providerId="ADAL" clId="{C4E859B4-3AC6-4D27-8370-3FD11E404DAF}" dt="2022-12-13T22:53:37.748" v="67" actId="478"/>
          <ac:picMkLst>
            <pc:docMk/>
            <pc:sldMk cId="1056547137" sldId="279"/>
            <ac:picMk id="11" creationId="{86C0682B-423A-B848-A013-F223AC3FD86A}"/>
          </ac:picMkLst>
        </pc:picChg>
      </pc:sldChg>
      <pc:sldChg chg="addSp delSp modSp mod">
        <pc:chgData name="Ashlei Watson" userId="5a1e49d1-5001-495a-97f9-1bb25f17d781" providerId="ADAL" clId="{C4E859B4-3AC6-4D27-8370-3FD11E404DAF}" dt="2022-12-13T22:53:45.365" v="72" actId="1076"/>
        <pc:sldMkLst>
          <pc:docMk/>
          <pc:sldMk cId="1343091136" sldId="280"/>
        </pc:sldMkLst>
        <pc:picChg chg="add mod">
          <ac:chgData name="Ashlei Watson" userId="5a1e49d1-5001-495a-97f9-1bb25f17d781" providerId="ADAL" clId="{C4E859B4-3AC6-4D27-8370-3FD11E404DAF}" dt="2022-12-13T22:53:45.365" v="72" actId="1076"/>
          <ac:picMkLst>
            <pc:docMk/>
            <pc:sldMk cId="1343091136" sldId="280"/>
            <ac:picMk id="7" creationId="{8E97C4FE-6AE3-032C-1ECC-63AD1A6F99B4}"/>
          </ac:picMkLst>
        </pc:picChg>
        <pc:picChg chg="del">
          <ac:chgData name="Ashlei Watson" userId="5a1e49d1-5001-495a-97f9-1bb25f17d781" providerId="ADAL" clId="{C4E859B4-3AC6-4D27-8370-3FD11E404DAF}" dt="2022-12-13T22:53:43.241" v="70" actId="478"/>
          <ac:picMkLst>
            <pc:docMk/>
            <pc:sldMk cId="1343091136" sldId="280"/>
            <ac:picMk id="11" creationId="{86C0682B-423A-B848-A013-F223AC3FD86A}"/>
          </ac:picMkLst>
        </pc:picChg>
      </pc:sldChg>
      <pc:sldChg chg="addSp delSp modSp mod">
        <pc:chgData name="Ashlei Watson" userId="5a1e49d1-5001-495a-97f9-1bb25f17d781" providerId="ADAL" clId="{C4E859B4-3AC6-4D27-8370-3FD11E404DAF}" dt="2022-12-13T22:53:50.495" v="75" actId="1076"/>
        <pc:sldMkLst>
          <pc:docMk/>
          <pc:sldMk cId="2816289070" sldId="281"/>
        </pc:sldMkLst>
        <pc:picChg chg="add mod">
          <ac:chgData name="Ashlei Watson" userId="5a1e49d1-5001-495a-97f9-1bb25f17d781" providerId="ADAL" clId="{C4E859B4-3AC6-4D27-8370-3FD11E404DAF}" dt="2022-12-13T22:53:50.495" v="75" actId="1076"/>
          <ac:picMkLst>
            <pc:docMk/>
            <pc:sldMk cId="2816289070" sldId="281"/>
            <ac:picMk id="3" creationId="{144CEB58-3A5D-CCBB-0E3B-936B3F218755}"/>
          </ac:picMkLst>
        </pc:picChg>
        <pc:picChg chg="del">
          <ac:chgData name="Ashlei Watson" userId="5a1e49d1-5001-495a-97f9-1bb25f17d781" providerId="ADAL" clId="{C4E859B4-3AC6-4D27-8370-3FD11E404DAF}" dt="2022-12-13T22:53:47.972" v="73" actId="478"/>
          <ac:picMkLst>
            <pc:docMk/>
            <pc:sldMk cId="2816289070" sldId="281"/>
            <ac:picMk id="11" creationId="{86C0682B-423A-B848-A013-F223AC3FD86A}"/>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564772-7831-479B-ABAC-060585B00AE4}"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B3BE03E8-65E3-4C6D-B500-EB3FBBD81420}">
      <dgm:prSet phldrT="[Text]"/>
      <dgm:spPr>
        <a:solidFill>
          <a:srgbClr val="0F3A68"/>
        </a:solidFill>
      </dgm:spPr>
      <dgm:t>
        <a:bodyPr/>
        <a:lstStyle/>
        <a:p>
          <a:r>
            <a:rPr lang="en-US" dirty="0">
              <a:latin typeface="Rockwell" panose="02060603020205020403" pitchFamily="18" charset="0"/>
            </a:rPr>
            <a:t>Community</a:t>
          </a:r>
        </a:p>
      </dgm:t>
    </dgm:pt>
    <dgm:pt modelId="{26FE00FB-54BD-42D5-A889-DB91EC412086}" type="parTrans" cxnId="{DC5F4C86-04CF-4D81-95C7-922E45C94F8B}">
      <dgm:prSet/>
      <dgm:spPr/>
      <dgm:t>
        <a:bodyPr/>
        <a:lstStyle/>
        <a:p>
          <a:endParaRPr lang="en-US"/>
        </a:p>
      </dgm:t>
    </dgm:pt>
    <dgm:pt modelId="{2D3BB5D0-34C7-48B7-A95B-8C17FF6695C0}" type="sibTrans" cxnId="{DC5F4C86-04CF-4D81-95C7-922E45C94F8B}">
      <dgm:prSet/>
      <dgm:spPr/>
      <dgm:t>
        <a:bodyPr/>
        <a:lstStyle/>
        <a:p>
          <a:endParaRPr lang="en-US"/>
        </a:p>
      </dgm:t>
    </dgm:pt>
    <dgm:pt modelId="{D17E4955-F9FC-4C6E-9F68-D57C8494CF4F}">
      <dgm:prSet phldrT="[Text]" custT="1"/>
      <dgm:spPr/>
      <dgm:t>
        <a:bodyPr/>
        <a:lstStyle/>
        <a:p>
          <a:r>
            <a:rPr lang="en-US" sz="1500" dirty="0">
              <a:latin typeface="Rockwell" panose="02060603020205020403" pitchFamily="18" charset="0"/>
            </a:rPr>
            <a:t>Stakeholders with a commitment to collaborating to implement NFP come together.</a:t>
          </a:r>
        </a:p>
      </dgm:t>
    </dgm:pt>
    <dgm:pt modelId="{BE62C3A1-881D-45DF-9021-0399D65B9427}" type="parTrans" cxnId="{C7CC40C3-2482-443B-9489-B27E9C64A3FF}">
      <dgm:prSet/>
      <dgm:spPr/>
      <dgm:t>
        <a:bodyPr/>
        <a:lstStyle/>
        <a:p>
          <a:endParaRPr lang="en-US"/>
        </a:p>
      </dgm:t>
    </dgm:pt>
    <dgm:pt modelId="{432080ED-065F-4823-8FDC-1DEED9E582E2}" type="sibTrans" cxnId="{C7CC40C3-2482-443B-9489-B27E9C64A3FF}">
      <dgm:prSet/>
      <dgm:spPr/>
      <dgm:t>
        <a:bodyPr/>
        <a:lstStyle/>
        <a:p>
          <a:endParaRPr lang="en-US"/>
        </a:p>
      </dgm:t>
    </dgm:pt>
    <dgm:pt modelId="{26203A36-34F4-445A-8226-47F439A8F31C}">
      <dgm:prSet phldrT="[Text]" custT="1"/>
      <dgm:spPr/>
      <dgm:t>
        <a:bodyPr/>
        <a:lstStyle/>
        <a:p>
          <a:r>
            <a:rPr lang="en-US" sz="1500" dirty="0">
              <a:latin typeface="Rockwell" panose="02060603020205020403" pitchFamily="18" charset="0"/>
            </a:rPr>
            <a:t>There is a “community coalition” supporting NFP.</a:t>
          </a:r>
        </a:p>
      </dgm:t>
    </dgm:pt>
    <dgm:pt modelId="{28F3F472-0F08-40BC-82D1-39F18C6CF790}" type="parTrans" cxnId="{5CC43C11-8591-4F65-8B5A-9AD323B815A2}">
      <dgm:prSet/>
      <dgm:spPr/>
      <dgm:t>
        <a:bodyPr/>
        <a:lstStyle/>
        <a:p>
          <a:endParaRPr lang="en-US"/>
        </a:p>
      </dgm:t>
    </dgm:pt>
    <dgm:pt modelId="{BB03FDCB-C836-4C12-889F-664355876D50}" type="sibTrans" cxnId="{5CC43C11-8591-4F65-8B5A-9AD323B815A2}">
      <dgm:prSet/>
      <dgm:spPr/>
      <dgm:t>
        <a:bodyPr/>
        <a:lstStyle/>
        <a:p>
          <a:endParaRPr lang="en-US"/>
        </a:p>
      </dgm:t>
    </dgm:pt>
    <dgm:pt modelId="{A9F0E19C-A328-4484-A74E-9563892DFEC5}">
      <dgm:prSet phldrT="[Text]"/>
      <dgm:spPr>
        <a:solidFill>
          <a:srgbClr val="0F3A68"/>
        </a:solidFill>
      </dgm:spPr>
      <dgm:t>
        <a:bodyPr/>
        <a:lstStyle/>
        <a:p>
          <a:r>
            <a:rPr lang="en-US" dirty="0">
              <a:latin typeface="Rockwell" panose="02060603020205020403" pitchFamily="18" charset="0"/>
            </a:rPr>
            <a:t>Coalition</a:t>
          </a:r>
        </a:p>
      </dgm:t>
    </dgm:pt>
    <dgm:pt modelId="{5C5CF70B-0BC8-4734-83FE-E2AA2FAEFC4E}" type="parTrans" cxnId="{9CC0FA52-E6CB-43B7-83D9-51C048990707}">
      <dgm:prSet/>
      <dgm:spPr/>
      <dgm:t>
        <a:bodyPr/>
        <a:lstStyle/>
        <a:p>
          <a:endParaRPr lang="en-US"/>
        </a:p>
      </dgm:t>
    </dgm:pt>
    <dgm:pt modelId="{329BA998-E61F-4F20-95BB-B8213B506EAB}" type="sibTrans" cxnId="{9CC0FA52-E6CB-43B7-83D9-51C048990707}">
      <dgm:prSet/>
      <dgm:spPr/>
      <dgm:t>
        <a:bodyPr/>
        <a:lstStyle/>
        <a:p>
          <a:endParaRPr lang="en-US"/>
        </a:p>
      </dgm:t>
    </dgm:pt>
    <dgm:pt modelId="{5DB6DA1D-24F2-4F93-BFB0-5B2A3A3880C9}">
      <dgm:prSet phldrT="[Text]" custT="1"/>
      <dgm:spPr/>
      <dgm:t>
        <a:bodyPr/>
        <a:lstStyle/>
        <a:p>
          <a:r>
            <a:rPr lang="en-US" sz="1500" dirty="0">
              <a:latin typeface="Rockwell" panose="02060603020205020403" pitchFamily="18" charset="0"/>
            </a:rPr>
            <a:t>There is regular, proactive communication amongst coalition members and NSO.</a:t>
          </a:r>
        </a:p>
      </dgm:t>
    </dgm:pt>
    <dgm:pt modelId="{1BEB41ED-D2F6-4544-AE23-837D5FC4EC28}" type="parTrans" cxnId="{632C663D-7719-4FD6-994D-3D0F87A124F2}">
      <dgm:prSet/>
      <dgm:spPr/>
      <dgm:t>
        <a:bodyPr/>
        <a:lstStyle/>
        <a:p>
          <a:endParaRPr lang="en-US"/>
        </a:p>
      </dgm:t>
    </dgm:pt>
    <dgm:pt modelId="{332CF238-0C4C-4ACC-999A-09A3D638348F}" type="sibTrans" cxnId="{632C663D-7719-4FD6-994D-3D0F87A124F2}">
      <dgm:prSet/>
      <dgm:spPr/>
      <dgm:t>
        <a:bodyPr/>
        <a:lstStyle/>
        <a:p>
          <a:endParaRPr lang="en-US"/>
        </a:p>
      </dgm:t>
    </dgm:pt>
    <dgm:pt modelId="{B1FBA4D8-FA7E-4AB3-A5D1-8C362EFE622E}">
      <dgm:prSet phldrT="[Text]"/>
      <dgm:spPr>
        <a:solidFill>
          <a:srgbClr val="0F3A68"/>
        </a:solidFill>
      </dgm:spPr>
      <dgm:t>
        <a:bodyPr/>
        <a:lstStyle/>
        <a:p>
          <a:r>
            <a:rPr lang="en-US" dirty="0">
              <a:latin typeface="Rockwell" panose="02060603020205020403" pitchFamily="18" charset="0"/>
            </a:rPr>
            <a:t>CAB</a:t>
          </a:r>
        </a:p>
      </dgm:t>
    </dgm:pt>
    <dgm:pt modelId="{50C52892-3434-4396-B024-6EFC8584F7AD}" type="parTrans" cxnId="{579EFC13-DB76-4ADE-BB9A-94166879171D}">
      <dgm:prSet/>
      <dgm:spPr/>
      <dgm:t>
        <a:bodyPr/>
        <a:lstStyle/>
        <a:p>
          <a:endParaRPr lang="en-US"/>
        </a:p>
      </dgm:t>
    </dgm:pt>
    <dgm:pt modelId="{5E35DAC5-CF27-41B1-BB23-471EB0F5FFD4}" type="sibTrans" cxnId="{579EFC13-DB76-4ADE-BB9A-94166879171D}">
      <dgm:prSet/>
      <dgm:spPr/>
      <dgm:t>
        <a:bodyPr/>
        <a:lstStyle/>
        <a:p>
          <a:endParaRPr lang="en-US"/>
        </a:p>
      </dgm:t>
    </dgm:pt>
    <dgm:pt modelId="{9926D774-F5C1-4667-A69F-89E362F09493}">
      <dgm:prSet phldrT="[Text]" custT="1"/>
      <dgm:spPr/>
      <dgm:t>
        <a:bodyPr/>
        <a:lstStyle/>
        <a:p>
          <a:r>
            <a:rPr lang="en-US" sz="1500" dirty="0">
              <a:latin typeface="Rockwell" panose="02060603020205020403" pitchFamily="18" charset="0"/>
            </a:rPr>
            <a:t>Broad-based community support is fostered to support the agency that implements NFP.</a:t>
          </a:r>
        </a:p>
      </dgm:t>
    </dgm:pt>
    <dgm:pt modelId="{BAE04766-2487-45B3-BDD4-7884D4307348}" type="parTrans" cxnId="{B61A62C7-6803-4AE3-964C-CE3F1D6F42C2}">
      <dgm:prSet/>
      <dgm:spPr/>
      <dgm:t>
        <a:bodyPr/>
        <a:lstStyle/>
        <a:p>
          <a:endParaRPr lang="en-US"/>
        </a:p>
      </dgm:t>
    </dgm:pt>
    <dgm:pt modelId="{93208D11-4E5B-457F-9FFF-F9EB8879EBBF}" type="sibTrans" cxnId="{B61A62C7-6803-4AE3-964C-CE3F1D6F42C2}">
      <dgm:prSet/>
      <dgm:spPr/>
      <dgm:t>
        <a:bodyPr/>
        <a:lstStyle/>
        <a:p>
          <a:endParaRPr lang="en-US"/>
        </a:p>
      </dgm:t>
    </dgm:pt>
    <dgm:pt modelId="{49121B8F-C233-4F65-B52C-B4DCE6A30749}">
      <dgm:prSet phldrT="[Text]" custT="1"/>
      <dgm:spPr/>
      <dgm:t>
        <a:bodyPr/>
        <a:lstStyle/>
        <a:p>
          <a:r>
            <a:rPr lang="en-US" sz="1500" dirty="0">
              <a:latin typeface="Rockwell" panose="02060603020205020403" pitchFamily="18" charset="0"/>
            </a:rPr>
            <a:t>A community advisory board is formed.</a:t>
          </a:r>
        </a:p>
      </dgm:t>
    </dgm:pt>
    <dgm:pt modelId="{9CEEC6AB-7D6C-499E-98FF-4521B5557168}" type="parTrans" cxnId="{399E1B1D-9EB8-424D-8708-EEEE1E49040A}">
      <dgm:prSet/>
      <dgm:spPr/>
      <dgm:t>
        <a:bodyPr/>
        <a:lstStyle/>
        <a:p>
          <a:endParaRPr lang="en-US"/>
        </a:p>
      </dgm:t>
    </dgm:pt>
    <dgm:pt modelId="{33DEB5BD-5FAA-4BE9-B79D-307948971D0D}" type="sibTrans" cxnId="{399E1B1D-9EB8-424D-8708-EEEE1E49040A}">
      <dgm:prSet/>
      <dgm:spPr/>
      <dgm:t>
        <a:bodyPr/>
        <a:lstStyle/>
        <a:p>
          <a:endParaRPr lang="en-US"/>
        </a:p>
      </dgm:t>
    </dgm:pt>
    <dgm:pt modelId="{222C8467-4AB2-4931-BC5E-76F12D35E6B7}" type="pres">
      <dgm:prSet presAssocID="{92564772-7831-479B-ABAC-060585B00AE4}" presName="linearFlow" presStyleCnt="0">
        <dgm:presLayoutVars>
          <dgm:dir/>
          <dgm:animLvl val="lvl"/>
          <dgm:resizeHandles val="exact"/>
        </dgm:presLayoutVars>
      </dgm:prSet>
      <dgm:spPr/>
    </dgm:pt>
    <dgm:pt modelId="{784CF586-829F-4297-B2D0-263CF5F3256A}" type="pres">
      <dgm:prSet presAssocID="{B3BE03E8-65E3-4C6D-B500-EB3FBBD81420}" presName="composite" presStyleCnt="0"/>
      <dgm:spPr/>
    </dgm:pt>
    <dgm:pt modelId="{F23B039F-8CBB-4EE6-A35E-95C012596920}" type="pres">
      <dgm:prSet presAssocID="{B3BE03E8-65E3-4C6D-B500-EB3FBBD81420}" presName="parentText" presStyleLbl="alignNode1" presStyleIdx="0" presStyleCnt="3">
        <dgm:presLayoutVars>
          <dgm:chMax val="1"/>
          <dgm:bulletEnabled val="1"/>
        </dgm:presLayoutVars>
      </dgm:prSet>
      <dgm:spPr/>
    </dgm:pt>
    <dgm:pt modelId="{7B4DFD03-5E31-4ED3-BEED-794224CF26EF}" type="pres">
      <dgm:prSet presAssocID="{B3BE03E8-65E3-4C6D-B500-EB3FBBD81420}" presName="descendantText" presStyleLbl="alignAcc1" presStyleIdx="0" presStyleCnt="3" custScaleY="100000">
        <dgm:presLayoutVars>
          <dgm:bulletEnabled val="1"/>
        </dgm:presLayoutVars>
      </dgm:prSet>
      <dgm:spPr/>
    </dgm:pt>
    <dgm:pt modelId="{19C45AC7-E16C-44E3-87F1-392E0BED06A7}" type="pres">
      <dgm:prSet presAssocID="{2D3BB5D0-34C7-48B7-A95B-8C17FF6695C0}" presName="sp" presStyleCnt="0"/>
      <dgm:spPr/>
    </dgm:pt>
    <dgm:pt modelId="{63937C11-2D7D-4C24-ABA1-6485C633B17B}" type="pres">
      <dgm:prSet presAssocID="{A9F0E19C-A328-4484-A74E-9563892DFEC5}" presName="composite" presStyleCnt="0"/>
      <dgm:spPr/>
    </dgm:pt>
    <dgm:pt modelId="{2F88AC24-1754-45B4-BCBC-CFF8759C59A0}" type="pres">
      <dgm:prSet presAssocID="{A9F0E19C-A328-4484-A74E-9563892DFEC5}" presName="parentText" presStyleLbl="alignNode1" presStyleIdx="1" presStyleCnt="3">
        <dgm:presLayoutVars>
          <dgm:chMax val="1"/>
          <dgm:bulletEnabled val="1"/>
        </dgm:presLayoutVars>
      </dgm:prSet>
      <dgm:spPr/>
    </dgm:pt>
    <dgm:pt modelId="{42010D41-09B3-484C-AC69-EF57C1FC5D35}" type="pres">
      <dgm:prSet presAssocID="{A9F0E19C-A328-4484-A74E-9563892DFEC5}" presName="descendantText" presStyleLbl="alignAcc1" presStyleIdx="1" presStyleCnt="3">
        <dgm:presLayoutVars>
          <dgm:bulletEnabled val="1"/>
        </dgm:presLayoutVars>
      </dgm:prSet>
      <dgm:spPr/>
    </dgm:pt>
    <dgm:pt modelId="{8EB9D323-1A56-471C-A274-B5C9CCAA073E}" type="pres">
      <dgm:prSet presAssocID="{329BA998-E61F-4F20-95BB-B8213B506EAB}" presName="sp" presStyleCnt="0"/>
      <dgm:spPr/>
    </dgm:pt>
    <dgm:pt modelId="{C178CD25-A189-43FC-B742-3E45E6F166DE}" type="pres">
      <dgm:prSet presAssocID="{B1FBA4D8-FA7E-4AB3-A5D1-8C362EFE622E}" presName="composite" presStyleCnt="0"/>
      <dgm:spPr/>
    </dgm:pt>
    <dgm:pt modelId="{30F7F5E5-2E70-46EE-BEC0-0C1A31B4428A}" type="pres">
      <dgm:prSet presAssocID="{B1FBA4D8-FA7E-4AB3-A5D1-8C362EFE622E}" presName="parentText" presStyleLbl="alignNode1" presStyleIdx="2" presStyleCnt="3">
        <dgm:presLayoutVars>
          <dgm:chMax val="1"/>
          <dgm:bulletEnabled val="1"/>
        </dgm:presLayoutVars>
      </dgm:prSet>
      <dgm:spPr/>
    </dgm:pt>
    <dgm:pt modelId="{1922B280-E944-44EF-958F-4086E254159C}" type="pres">
      <dgm:prSet presAssocID="{B1FBA4D8-FA7E-4AB3-A5D1-8C362EFE622E}" presName="descendantText" presStyleLbl="alignAcc1" presStyleIdx="2" presStyleCnt="3">
        <dgm:presLayoutVars>
          <dgm:bulletEnabled val="1"/>
        </dgm:presLayoutVars>
      </dgm:prSet>
      <dgm:spPr/>
    </dgm:pt>
  </dgm:ptLst>
  <dgm:cxnLst>
    <dgm:cxn modelId="{5CC43C11-8591-4F65-8B5A-9AD323B815A2}" srcId="{B3BE03E8-65E3-4C6D-B500-EB3FBBD81420}" destId="{26203A36-34F4-445A-8226-47F439A8F31C}" srcOrd="1" destOrd="0" parTransId="{28F3F472-0F08-40BC-82D1-39F18C6CF790}" sibTransId="{BB03FDCB-C836-4C12-889F-664355876D50}"/>
    <dgm:cxn modelId="{579EFC13-DB76-4ADE-BB9A-94166879171D}" srcId="{92564772-7831-479B-ABAC-060585B00AE4}" destId="{B1FBA4D8-FA7E-4AB3-A5D1-8C362EFE622E}" srcOrd="2" destOrd="0" parTransId="{50C52892-3434-4396-B024-6EFC8584F7AD}" sibTransId="{5E35DAC5-CF27-41B1-BB23-471EB0F5FFD4}"/>
    <dgm:cxn modelId="{399E1B1D-9EB8-424D-8708-EEEE1E49040A}" srcId="{B1FBA4D8-FA7E-4AB3-A5D1-8C362EFE622E}" destId="{49121B8F-C233-4F65-B52C-B4DCE6A30749}" srcOrd="1" destOrd="0" parTransId="{9CEEC6AB-7D6C-499E-98FF-4521B5557168}" sibTransId="{33DEB5BD-5FAA-4BE9-B79D-307948971D0D}"/>
    <dgm:cxn modelId="{2B6E3E38-1066-4CAC-8F67-5C8A5301EDB2}" type="presOf" srcId="{D17E4955-F9FC-4C6E-9F68-D57C8494CF4F}" destId="{7B4DFD03-5E31-4ED3-BEED-794224CF26EF}" srcOrd="0" destOrd="0" presId="urn:microsoft.com/office/officeart/2005/8/layout/chevron2"/>
    <dgm:cxn modelId="{632C663D-7719-4FD6-994D-3D0F87A124F2}" srcId="{A9F0E19C-A328-4484-A74E-9563892DFEC5}" destId="{5DB6DA1D-24F2-4F93-BFB0-5B2A3A3880C9}" srcOrd="0" destOrd="0" parTransId="{1BEB41ED-D2F6-4544-AE23-837D5FC4EC28}" sibTransId="{332CF238-0C4C-4ACC-999A-09A3D638348F}"/>
    <dgm:cxn modelId="{2254233F-9953-4F91-AAE4-D8F7DAE1A618}" type="presOf" srcId="{26203A36-34F4-445A-8226-47F439A8F31C}" destId="{7B4DFD03-5E31-4ED3-BEED-794224CF26EF}" srcOrd="0" destOrd="1" presId="urn:microsoft.com/office/officeart/2005/8/layout/chevron2"/>
    <dgm:cxn modelId="{9CC0FA52-E6CB-43B7-83D9-51C048990707}" srcId="{92564772-7831-479B-ABAC-060585B00AE4}" destId="{A9F0E19C-A328-4484-A74E-9563892DFEC5}" srcOrd="1" destOrd="0" parTransId="{5C5CF70B-0BC8-4734-83FE-E2AA2FAEFC4E}" sibTransId="{329BA998-E61F-4F20-95BB-B8213B506EAB}"/>
    <dgm:cxn modelId="{DC5F4C86-04CF-4D81-95C7-922E45C94F8B}" srcId="{92564772-7831-479B-ABAC-060585B00AE4}" destId="{B3BE03E8-65E3-4C6D-B500-EB3FBBD81420}" srcOrd="0" destOrd="0" parTransId="{26FE00FB-54BD-42D5-A889-DB91EC412086}" sibTransId="{2D3BB5D0-34C7-48B7-A95B-8C17FF6695C0}"/>
    <dgm:cxn modelId="{E58AA1A5-71CD-4AEF-AE05-785662B9BB06}" type="presOf" srcId="{92564772-7831-479B-ABAC-060585B00AE4}" destId="{222C8467-4AB2-4931-BC5E-76F12D35E6B7}" srcOrd="0" destOrd="0" presId="urn:microsoft.com/office/officeart/2005/8/layout/chevron2"/>
    <dgm:cxn modelId="{2D4107B1-BA6E-4945-8802-18150A9F2C43}" type="presOf" srcId="{9926D774-F5C1-4667-A69F-89E362F09493}" destId="{1922B280-E944-44EF-958F-4086E254159C}" srcOrd="0" destOrd="0" presId="urn:microsoft.com/office/officeart/2005/8/layout/chevron2"/>
    <dgm:cxn modelId="{12A509BA-FC49-4BCC-8EB2-BCA7EFC90665}" type="presOf" srcId="{B1FBA4D8-FA7E-4AB3-A5D1-8C362EFE622E}" destId="{30F7F5E5-2E70-46EE-BEC0-0C1A31B4428A}" srcOrd="0" destOrd="0" presId="urn:microsoft.com/office/officeart/2005/8/layout/chevron2"/>
    <dgm:cxn modelId="{2C4853BD-FE5F-4B10-A995-5D738EBD1ABD}" type="presOf" srcId="{B3BE03E8-65E3-4C6D-B500-EB3FBBD81420}" destId="{F23B039F-8CBB-4EE6-A35E-95C012596920}" srcOrd="0" destOrd="0" presId="urn:microsoft.com/office/officeart/2005/8/layout/chevron2"/>
    <dgm:cxn modelId="{AFDE6EC0-90A9-4B6F-9792-FF6DA5F85CB2}" type="presOf" srcId="{5DB6DA1D-24F2-4F93-BFB0-5B2A3A3880C9}" destId="{42010D41-09B3-484C-AC69-EF57C1FC5D35}" srcOrd="0" destOrd="0" presId="urn:microsoft.com/office/officeart/2005/8/layout/chevron2"/>
    <dgm:cxn modelId="{C7CC40C3-2482-443B-9489-B27E9C64A3FF}" srcId="{B3BE03E8-65E3-4C6D-B500-EB3FBBD81420}" destId="{D17E4955-F9FC-4C6E-9F68-D57C8494CF4F}" srcOrd="0" destOrd="0" parTransId="{BE62C3A1-881D-45DF-9021-0399D65B9427}" sibTransId="{432080ED-065F-4823-8FDC-1DEED9E582E2}"/>
    <dgm:cxn modelId="{B61A62C7-6803-4AE3-964C-CE3F1D6F42C2}" srcId="{B1FBA4D8-FA7E-4AB3-A5D1-8C362EFE622E}" destId="{9926D774-F5C1-4667-A69F-89E362F09493}" srcOrd="0" destOrd="0" parTransId="{BAE04766-2487-45B3-BDD4-7884D4307348}" sibTransId="{93208D11-4E5B-457F-9FFF-F9EB8879EBBF}"/>
    <dgm:cxn modelId="{EED955DE-06A3-4557-B31B-68F5319454C6}" type="presOf" srcId="{49121B8F-C233-4F65-B52C-B4DCE6A30749}" destId="{1922B280-E944-44EF-958F-4086E254159C}" srcOrd="0" destOrd="1" presId="urn:microsoft.com/office/officeart/2005/8/layout/chevron2"/>
    <dgm:cxn modelId="{86F344FF-2DFE-413A-BD1A-A511467F8B79}" type="presOf" srcId="{A9F0E19C-A328-4484-A74E-9563892DFEC5}" destId="{2F88AC24-1754-45B4-BCBC-CFF8759C59A0}" srcOrd="0" destOrd="0" presId="urn:microsoft.com/office/officeart/2005/8/layout/chevron2"/>
    <dgm:cxn modelId="{29B6A187-A2E7-4A8C-9649-3F8D8E754F57}" type="presParOf" srcId="{222C8467-4AB2-4931-BC5E-76F12D35E6B7}" destId="{784CF586-829F-4297-B2D0-263CF5F3256A}" srcOrd="0" destOrd="0" presId="urn:microsoft.com/office/officeart/2005/8/layout/chevron2"/>
    <dgm:cxn modelId="{A959157A-D830-4CD2-9FEE-D2CB9A83A8F5}" type="presParOf" srcId="{784CF586-829F-4297-B2D0-263CF5F3256A}" destId="{F23B039F-8CBB-4EE6-A35E-95C012596920}" srcOrd="0" destOrd="0" presId="urn:microsoft.com/office/officeart/2005/8/layout/chevron2"/>
    <dgm:cxn modelId="{E80AFFB8-0D41-4096-B1B5-72AA5D1E84A6}" type="presParOf" srcId="{784CF586-829F-4297-B2D0-263CF5F3256A}" destId="{7B4DFD03-5E31-4ED3-BEED-794224CF26EF}" srcOrd="1" destOrd="0" presId="urn:microsoft.com/office/officeart/2005/8/layout/chevron2"/>
    <dgm:cxn modelId="{D6732151-427C-49BA-8700-3C4FF8F5D3D8}" type="presParOf" srcId="{222C8467-4AB2-4931-BC5E-76F12D35E6B7}" destId="{19C45AC7-E16C-44E3-87F1-392E0BED06A7}" srcOrd="1" destOrd="0" presId="urn:microsoft.com/office/officeart/2005/8/layout/chevron2"/>
    <dgm:cxn modelId="{50ED5EAA-1D41-4BE9-A9B4-FC1B18305247}" type="presParOf" srcId="{222C8467-4AB2-4931-BC5E-76F12D35E6B7}" destId="{63937C11-2D7D-4C24-ABA1-6485C633B17B}" srcOrd="2" destOrd="0" presId="urn:microsoft.com/office/officeart/2005/8/layout/chevron2"/>
    <dgm:cxn modelId="{00F30BF3-59F8-4805-832A-E4674B157655}" type="presParOf" srcId="{63937C11-2D7D-4C24-ABA1-6485C633B17B}" destId="{2F88AC24-1754-45B4-BCBC-CFF8759C59A0}" srcOrd="0" destOrd="0" presId="urn:microsoft.com/office/officeart/2005/8/layout/chevron2"/>
    <dgm:cxn modelId="{75CD269D-C3E2-4F9C-8B3B-881B8E8E7C85}" type="presParOf" srcId="{63937C11-2D7D-4C24-ABA1-6485C633B17B}" destId="{42010D41-09B3-484C-AC69-EF57C1FC5D35}" srcOrd="1" destOrd="0" presId="urn:microsoft.com/office/officeart/2005/8/layout/chevron2"/>
    <dgm:cxn modelId="{6C2983D8-E82F-4800-9047-A3DE79FBA8FE}" type="presParOf" srcId="{222C8467-4AB2-4931-BC5E-76F12D35E6B7}" destId="{8EB9D323-1A56-471C-A274-B5C9CCAA073E}" srcOrd="3" destOrd="0" presId="urn:microsoft.com/office/officeart/2005/8/layout/chevron2"/>
    <dgm:cxn modelId="{9462D3CC-C765-45D2-8363-80F8E84758F3}" type="presParOf" srcId="{222C8467-4AB2-4931-BC5E-76F12D35E6B7}" destId="{C178CD25-A189-43FC-B742-3E45E6F166DE}" srcOrd="4" destOrd="0" presId="urn:microsoft.com/office/officeart/2005/8/layout/chevron2"/>
    <dgm:cxn modelId="{C2DD4E5B-E343-4ED7-AF5F-30391C0B8269}" type="presParOf" srcId="{C178CD25-A189-43FC-B742-3E45E6F166DE}" destId="{30F7F5E5-2E70-46EE-BEC0-0C1A31B4428A}" srcOrd="0" destOrd="0" presId="urn:microsoft.com/office/officeart/2005/8/layout/chevron2"/>
    <dgm:cxn modelId="{B84F2FF1-00F3-4E67-8948-C4633A811221}" type="presParOf" srcId="{C178CD25-A189-43FC-B742-3E45E6F166DE}" destId="{1922B280-E944-44EF-958F-4086E254159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B039F-8CBB-4EE6-A35E-95C012596920}">
      <dsp:nvSpPr>
        <dsp:cNvPr id="0" name=""/>
        <dsp:cNvSpPr/>
      </dsp:nvSpPr>
      <dsp:spPr>
        <a:xfrm rot="5400000">
          <a:off x="-202696" y="203818"/>
          <a:ext cx="1351309" cy="945916"/>
        </a:xfrm>
        <a:prstGeom prst="chevron">
          <a:avLst/>
        </a:prstGeom>
        <a:solidFill>
          <a:srgbClr val="0F3A68"/>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Rockwell" panose="02060603020205020403" pitchFamily="18" charset="0"/>
            </a:rPr>
            <a:t>Community</a:t>
          </a:r>
        </a:p>
      </dsp:txBody>
      <dsp:txXfrm rot="-5400000">
        <a:off x="1" y="474079"/>
        <a:ext cx="945916" cy="405393"/>
      </dsp:txXfrm>
    </dsp:sp>
    <dsp:sp modelId="{7B4DFD03-5E31-4ED3-BEED-794224CF26EF}">
      <dsp:nvSpPr>
        <dsp:cNvPr id="0" name=""/>
        <dsp:cNvSpPr/>
      </dsp:nvSpPr>
      <dsp:spPr>
        <a:xfrm rot="5400000">
          <a:off x="4187712" y="-3240673"/>
          <a:ext cx="878350" cy="736194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latin typeface="Rockwell" panose="02060603020205020403" pitchFamily="18" charset="0"/>
            </a:rPr>
            <a:t>Stakeholders with a commitment to collaborating to implement NFP come together.</a:t>
          </a:r>
        </a:p>
        <a:p>
          <a:pPr marL="114300" lvl="1" indent="-114300" algn="l" defTabSz="666750">
            <a:lnSpc>
              <a:spcPct val="90000"/>
            </a:lnSpc>
            <a:spcBef>
              <a:spcPct val="0"/>
            </a:spcBef>
            <a:spcAft>
              <a:spcPct val="15000"/>
            </a:spcAft>
            <a:buChar char="•"/>
          </a:pPr>
          <a:r>
            <a:rPr lang="en-US" sz="1500" kern="1200" dirty="0">
              <a:latin typeface="Rockwell" panose="02060603020205020403" pitchFamily="18" charset="0"/>
            </a:rPr>
            <a:t>There is a “community coalition” supporting NFP.</a:t>
          </a:r>
        </a:p>
      </dsp:txBody>
      <dsp:txXfrm rot="-5400000">
        <a:off x="945916" y="44001"/>
        <a:ext cx="7319064" cy="792594"/>
      </dsp:txXfrm>
    </dsp:sp>
    <dsp:sp modelId="{2F88AC24-1754-45B4-BCBC-CFF8759C59A0}">
      <dsp:nvSpPr>
        <dsp:cNvPr id="0" name=""/>
        <dsp:cNvSpPr/>
      </dsp:nvSpPr>
      <dsp:spPr>
        <a:xfrm rot="5400000">
          <a:off x="-202696" y="1357386"/>
          <a:ext cx="1351309" cy="945916"/>
        </a:xfrm>
        <a:prstGeom prst="chevron">
          <a:avLst/>
        </a:prstGeom>
        <a:solidFill>
          <a:srgbClr val="0F3A68"/>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Rockwell" panose="02060603020205020403" pitchFamily="18" charset="0"/>
            </a:rPr>
            <a:t>Coalition</a:t>
          </a:r>
        </a:p>
      </dsp:txBody>
      <dsp:txXfrm rot="-5400000">
        <a:off x="1" y="1627647"/>
        <a:ext cx="945916" cy="405393"/>
      </dsp:txXfrm>
    </dsp:sp>
    <dsp:sp modelId="{42010D41-09B3-484C-AC69-EF57C1FC5D35}">
      <dsp:nvSpPr>
        <dsp:cNvPr id="0" name=""/>
        <dsp:cNvSpPr/>
      </dsp:nvSpPr>
      <dsp:spPr>
        <a:xfrm rot="5400000">
          <a:off x="4187712" y="-2087105"/>
          <a:ext cx="878350" cy="736194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latin typeface="Rockwell" panose="02060603020205020403" pitchFamily="18" charset="0"/>
            </a:rPr>
            <a:t>There is regular, proactive communication amongst coalition members and NSO.</a:t>
          </a:r>
        </a:p>
      </dsp:txBody>
      <dsp:txXfrm rot="-5400000">
        <a:off x="945916" y="1197569"/>
        <a:ext cx="7319064" cy="792594"/>
      </dsp:txXfrm>
    </dsp:sp>
    <dsp:sp modelId="{30F7F5E5-2E70-46EE-BEC0-0C1A31B4428A}">
      <dsp:nvSpPr>
        <dsp:cNvPr id="0" name=""/>
        <dsp:cNvSpPr/>
      </dsp:nvSpPr>
      <dsp:spPr>
        <a:xfrm rot="5400000">
          <a:off x="-202696" y="2510954"/>
          <a:ext cx="1351309" cy="945916"/>
        </a:xfrm>
        <a:prstGeom prst="chevron">
          <a:avLst/>
        </a:prstGeom>
        <a:solidFill>
          <a:srgbClr val="0F3A68"/>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Rockwell" panose="02060603020205020403" pitchFamily="18" charset="0"/>
            </a:rPr>
            <a:t>CAB</a:t>
          </a:r>
        </a:p>
      </dsp:txBody>
      <dsp:txXfrm rot="-5400000">
        <a:off x="1" y="2781215"/>
        <a:ext cx="945916" cy="405393"/>
      </dsp:txXfrm>
    </dsp:sp>
    <dsp:sp modelId="{1922B280-E944-44EF-958F-4086E254159C}">
      <dsp:nvSpPr>
        <dsp:cNvPr id="0" name=""/>
        <dsp:cNvSpPr/>
      </dsp:nvSpPr>
      <dsp:spPr>
        <a:xfrm rot="5400000">
          <a:off x="4187712" y="-933538"/>
          <a:ext cx="878350" cy="736194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latin typeface="Rockwell" panose="02060603020205020403" pitchFamily="18" charset="0"/>
            </a:rPr>
            <a:t>Broad-based community support is fostered to support the agency that implements NFP.</a:t>
          </a:r>
        </a:p>
        <a:p>
          <a:pPr marL="114300" lvl="1" indent="-114300" algn="l" defTabSz="666750">
            <a:lnSpc>
              <a:spcPct val="90000"/>
            </a:lnSpc>
            <a:spcBef>
              <a:spcPct val="0"/>
            </a:spcBef>
            <a:spcAft>
              <a:spcPct val="15000"/>
            </a:spcAft>
            <a:buChar char="•"/>
          </a:pPr>
          <a:r>
            <a:rPr lang="en-US" sz="1500" kern="1200" dirty="0">
              <a:latin typeface="Rockwell" panose="02060603020205020403" pitchFamily="18" charset="0"/>
            </a:rPr>
            <a:t>A community advisory board is formed.</a:t>
          </a:r>
        </a:p>
      </dsp:txBody>
      <dsp:txXfrm rot="-5400000">
        <a:off x="945916" y="2351136"/>
        <a:ext cx="7319064" cy="79259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40187B-1221-4C1B-9770-21912F3DE4BD}" type="datetimeFigureOut">
              <a:rPr lang="en-US" smtClean="0"/>
              <a:t>12/13/2022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10840B-5E6D-43E0-9272-1544D34BDB2B}" type="slidenum">
              <a:rPr lang="en-US" smtClean="0"/>
              <a:t>‹#›</a:t>
            </a:fld>
            <a:endParaRPr lang="en-US"/>
          </a:p>
        </p:txBody>
      </p:sp>
    </p:spTree>
    <p:extLst>
      <p:ext uri="{BB962C8B-B14F-4D97-AF65-F5344CB8AC3E}">
        <p14:creationId xmlns:p14="http://schemas.microsoft.com/office/powerpoint/2010/main" val="3754866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a typeface="ＭＳ Ｐゴシック"/>
              </a:rPr>
              <a:t>Why</a:t>
            </a:r>
            <a:r>
              <a:rPr lang="en-US" b="0" baseline="0" dirty="0">
                <a:ea typeface="ＭＳ Ｐゴシック"/>
              </a:rPr>
              <a:t> is this model element important? Research shows there is a direct correlation between the quality of the process of building community collaboration and client retention. This is the “transfer of commitment” – when the community supports the program, this commitment can be operationalized. </a:t>
            </a:r>
            <a:endParaRPr lang="en-US" b="0" dirty="0">
              <a:ea typeface="ＭＳ Ｐゴシック"/>
            </a:endParaRPr>
          </a:p>
          <a:p>
            <a:endParaRPr lang="en-US" b="0" dirty="0"/>
          </a:p>
        </p:txBody>
      </p:sp>
      <p:sp>
        <p:nvSpPr>
          <p:cNvPr id="4" name="Slide Number Placeholder 3"/>
          <p:cNvSpPr>
            <a:spLocks noGrp="1"/>
          </p:cNvSpPr>
          <p:nvPr>
            <p:ph type="sldNum" sz="quarter" idx="5"/>
          </p:nvPr>
        </p:nvSpPr>
        <p:spPr/>
        <p:txBody>
          <a:bodyPr/>
          <a:lstStyle/>
          <a:p>
            <a:fld id="{8910840B-5E6D-43E0-9272-1544D34BDB2B}" type="slidenum">
              <a:rPr lang="en-US" smtClean="0"/>
              <a:t>3</a:t>
            </a:fld>
            <a:endParaRPr lang="en-US"/>
          </a:p>
        </p:txBody>
      </p:sp>
    </p:spTree>
    <p:extLst>
      <p:ext uri="{BB962C8B-B14F-4D97-AF65-F5344CB8AC3E}">
        <p14:creationId xmlns:p14="http://schemas.microsoft.com/office/powerpoint/2010/main" val="1372735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a typeface="ＭＳ Ｐゴシック"/>
              </a:rPr>
              <a:t>What</a:t>
            </a:r>
            <a:r>
              <a:rPr lang="en-US" b="0" baseline="0" dirty="0">
                <a:ea typeface="ＭＳ Ｐゴシック"/>
              </a:rPr>
              <a:t> is your experience in building strong community partnerships – for NFP or for other programs that you run? What is easy to do in creating partnerships? What is hard? What would you like to keep doing? What would you like to stop doing? What is one new thing you’d like to do to foster community partnerships?</a:t>
            </a:r>
            <a:endParaRPr lang="en-US" b="0" dirty="0">
              <a:ea typeface="ＭＳ Ｐゴシック"/>
            </a:endParaRPr>
          </a:p>
          <a:p>
            <a:endParaRPr lang="en-US" dirty="0"/>
          </a:p>
        </p:txBody>
      </p:sp>
      <p:sp>
        <p:nvSpPr>
          <p:cNvPr id="4" name="Slide Number Placeholder 3"/>
          <p:cNvSpPr>
            <a:spLocks noGrp="1"/>
          </p:cNvSpPr>
          <p:nvPr>
            <p:ph type="sldNum" sz="quarter" idx="5"/>
          </p:nvPr>
        </p:nvSpPr>
        <p:spPr/>
        <p:txBody>
          <a:bodyPr/>
          <a:lstStyle/>
          <a:p>
            <a:fld id="{8910840B-5E6D-43E0-9272-1544D34BDB2B}" type="slidenum">
              <a:rPr lang="en-US" smtClean="0"/>
              <a:t>13</a:t>
            </a:fld>
            <a:endParaRPr lang="en-US"/>
          </a:p>
        </p:txBody>
      </p:sp>
    </p:spTree>
    <p:extLst>
      <p:ext uri="{BB962C8B-B14F-4D97-AF65-F5344CB8AC3E}">
        <p14:creationId xmlns:p14="http://schemas.microsoft.com/office/powerpoint/2010/main" val="2577805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dirty="0"/>
              <a:t>Defined by-laws so there are no grey areas.</a:t>
            </a:r>
            <a:r>
              <a:rPr lang="en-US" baseline="0" dirty="0"/>
              <a:t> All members understand what is expected of them and what the purpose of the CAB is. </a:t>
            </a:r>
            <a:endParaRPr lang="en-US" dirty="0"/>
          </a:p>
          <a:p>
            <a:endParaRPr lang="en-US" dirty="0"/>
          </a:p>
        </p:txBody>
      </p:sp>
      <p:sp>
        <p:nvSpPr>
          <p:cNvPr id="4" name="Slide Number Placeholder 3"/>
          <p:cNvSpPr>
            <a:spLocks noGrp="1"/>
          </p:cNvSpPr>
          <p:nvPr>
            <p:ph type="sldNum" sz="quarter" idx="5"/>
          </p:nvPr>
        </p:nvSpPr>
        <p:spPr/>
        <p:txBody>
          <a:bodyPr/>
          <a:lstStyle/>
          <a:p>
            <a:fld id="{8910840B-5E6D-43E0-9272-1544D34BDB2B}" type="slidenum">
              <a:rPr lang="en-US" smtClean="0"/>
              <a:t>14</a:t>
            </a:fld>
            <a:endParaRPr lang="en-US"/>
          </a:p>
        </p:txBody>
      </p:sp>
    </p:spTree>
    <p:extLst>
      <p:ext uri="{BB962C8B-B14F-4D97-AF65-F5344CB8AC3E}">
        <p14:creationId xmlns:p14="http://schemas.microsoft.com/office/powerpoint/2010/main" val="1189974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a:rPr>
              <a:t>When considering</a:t>
            </a:r>
            <a:r>
              <a:rPr lang="en-US" baseline="0" dirty="0">
                <a:ea typeface="ＭＳ Ｐゴシック"/>
              </a:rPr>
              <a:t> the functions of the CAB, these are some other important questions to ask.</a:t>
            </a:r>
            <a:endParaRPr lang="en-US" dirty="0">
              <a:ea typeface="ＭＳ Ｐゴシック"/>
            </a:endParaRPr>
          </a:p>
        </p:txBody>
      </p:sp>
      <p:sp>
        <p:nvSpPr>
          <p:cNvPr id="4" name="Slide Number Placeholder 3"/>
          <p:cNvSpPr>
            <a:spLocks noGrp="1"/>
          </p:cNvSpPr>
          <p:nvPr>
            <p:ph type="sldNum" sz="quarter" idx="5"/>
          </p:nvPr>
        </p:nvSpPr>
        <p:spPr/>
        <p:txBody>
          <a:bodyPr/>
          <a:lstStyle/>
          <a:p>
            <a:fld id="{8910840B-5E6D-43E0-9272-1544D34BDB2B}" type="slidenum">
              <a:rPr lang="en-US" smtClean="0"/>
              <a:t>15</a:t>
            </a:fld>
            <a:endParaRPr lang="en-US"/>
          </a:p>
        </p:txBody>
      </p:sp>
    </p:spTree>
    <p:extLst>
      <p:ext uri="{BB962C8B-B14F-4D97-AF65-F5344CB8AC3E}">
        <p14:creationId xmlns:p14="http://schemas.microsoft.com/office/powerpoint/2010/main" val="1896885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rPr>
              <a:t>These</a:t>
            </a:r>
            <a:r>
              <a:rPr lang="en-US" baseline="0" dirty="0">
                <a:ea typeface="ＭＳ Ｐゴシック"/>
              </a:rPr>
              <a:t> next slides focus on who should serve on a Community Advisory Board and some factors that you might consider when building or reorganizing your CAB. Presenter lists the qualities or factors to be considered when seeking a CAB member – Does the person have a passion about children and families? Does the person have experience and success working collaboratively, etc.? </a:t>
            </a:r>
            <a:r>
              <a:rPr lang="en-US" b="1" baseline="0" dirty="0">
                <a:ea typeface="ＭＳ Ｐゴシック"/>
              </a:rPr>
              <a:t>What are other factors you might include?</a:t>
            </a:r>
            <a:endParaRPr lang="en-US" dirty="0">
              <a:ea typeface="ＭＳ Ｐゴシック"/>
            </a:endParaRPr>
          </a:p>
          <a:p>
            <a:pPr lvl="0">
              <a:spcBef>
                <a:spcPts val="0"/>
              </a:spcBef>
              <a:buNone/>
            </a:pPr>
            <a:endParaRPr lang="en-US" dirty="0"/>
          </a:p>
          <a:p>
            <a:endParaRPr lang="en-US" dirty="0"/>
          </a:p>
        </p:txBody>
      </p:sp>
      <p:sp>
        <p:nvSpPr>
          <p:cNvPr id="4" name="Slide Number Placeholder 3"/>
          <p:cNvSpPr>
            <a:spLocks noGrp="1"/>
          </p:cNvSpPr>
          <p:nvPr>
            <p:ph type="sldNum" sz="quarter" idx="5"/>
          </p:nvPr>
        </p:nvSpPr>
        <p:spPr/>
        <p:txBody>
          <a:bodyPr/>
          <a:lstStyle/>
          <a:p>
            <a:fld id="{8910840B-5E6D-43E0-9272-1544D34BDB2B}" type="slidenum">
              <a:rPr lang="en-US" smtClean="0"/>
              <a:t>16</a:t>
            </a:fld>
            <a:endParaRPr lang="en-US"/>
          </a:p>
        </p:txBody>
      </p:sp>
    </p:spTree>
    <p:extLst>
      <p:ext uri="{BB962C8B-B14F-4D97-AF65-F5344CB8AC3E}">
        <p14:creationId xmlns:p14="http://schemas.microsoft.com/office/powerpoint/2010/main" val="1673961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a:rPr>
              <a:t>When considering</a:t>
            </a:r>
            <a:r>
              <a:rPr lang="en-US" baseline="0" dirty="0">
                <a:ea typeface="ＭＳ Ｐゴシック"/>
              </a:rPr>
              <a:t> the functions of the CAB, these are some other important questions to ask.</a:t>
            </a:r>
            <a:endParaRPr lang="en-US" dirty="0">
              <a:ea typeface="ＭＳ Ｐゴシック"/>
            </a:endParaRPr>
          </a:p>
        </p:txBody>
      </p:sp>
      <p:sp>
        <p:nvSpPr>
          <p:cNvPr id="4" name="Slide Number Placeholder 3"/>
          <p:cNvSpPr>
            <a:spLocks noGrp="1"/>
          </p:cNvSpPr>
          <p:nvPr>
            <p:ph type="sldNum" sz="quarter" idx="5"/>
          </p:nvPr>
        </p:nvSpPr>
        <p:spPr/>
        <p:txBody>
          <a:bodyPr/>
          <a:lstStyle/>
          <a:p>
            <a:fld id="{8910840B-5E6D-43E0-9272-1544D34BDB2B}" type="slidenum">
              <a:rPr lang="en-US" smtClean="0"/>
              <a:t>17</a:t>
            </a:fld>
            <a:endParaRPr lang="en-US"/>
          </a:p>
        </p:txBody>
      </p:sp>
    </p:spTree>
    <p:extLst>
      <p:ext uri="{BB962C8B-B14F-4D97-AF65-F5344CB8AC3E}">
        <p14:creationId xmlns:p14="http://schemas.microsoft.com/office/powerpoint/2010/main" val="204642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10840B-5E6D-43E0-9272-1544D34BDB2B}" type="slidenum">
              <a:rPr lang="en-US" smtClean="0"/>
              <a:t>18</a:t>
            </a:fld>
            <a:endParaRPr lang="en-US"/>
          </a:p>
        </p:txBody>
      </p:sp>
    </p:spTree>
    <p:extLst>
      <p:ext uri="{BB962C8B-B14F-4D97-AF65-F5344CB8AC3E}">
        <p14:creationId xmlns:p14="http://schemas.microsoft.com/office/powerpoint/2010/main" val="3629203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a:rPr>
              <a:t>So, what does the CAB actually do? What are its</a:t>
            </a:r>
            <a:r>
              <a:rPr lang="en-US" baseline="0" dirty="0">
                <a:ea typeface="ＭＳ Ｐゴシック"/>
              </a:rPr>
              <a:t> functions? </a:t>
            </a:r>
            <a:endParaRPr lang="en-US" dirty="0">
              <a:ea typeface="ＭＳ Ｐゴシック"/>
            </a:endParaRPr>
          </a:p>
          <a:p>
            <a:endParaRPr lang="en-US" dirty="0"/>
          </a:p>
        </p:txBody>
      </p:sp>
      <p:sp>
        <p:nvSpPr>
          <p:cNvPr id="4" name="Slide Number Placeholder 3"/>
          <p:cNvSpPr>
            <a:spLocks noGrp="1"/>
          </p:cNvSpPr>
          <p:nvPr>
            <p:ph type="sldNum" sz="quarter" idx="5"/>
          </p:nvPr>
        </p:nvSpPr>
        <p:spPr/>
        <p:txBody>
          <a:bodyPr/>
          <a:lstStyle/>
          <a:p>
            <a:fld id="{8910840B-5E6D-43E0-9272-1544D34BDB2B}" type="slidenum">
              <a:rPr lang="en-US" smtClean="0"/>
              <a:t>19</a:t>
            </a:fld>
            <a:endParaRPr lang="en-US"/>
          </a:p>
        </p:txBody>
      </p:sp>
    </p:spTree>
    <p:extLst>
      <p:ext uri="{BB962C8B-B14F-4D97-AF65-F5344CB8AC3E}">
        <p14:creationId xmlns:p14="http://schemas.microsoft.com/office/powerpoint/2010/main" val="2159976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rtl="0">
              <a:spcBef>
                <a:spcPts val="0"/>
              </a:spcBef>
              <a:buNone/>
            </a:pPr>
            <a:r>
              <a:rPr lang="en" sz="1200" dirty="0">
                <a:solidFill>
                  <a:srgbClr val="4ECDC4"/>
                </a:solidFill>
              </a:rPr>
              <a:t>Try different actitivies to see which is a success!</a:t>
            </a:r>
          </a:p>
          <a:p>
            <a:endParaRPr lang="en-US" dirty="0"/>
          </a:p>
        </p:txBody>
      </p:sp>
      <p:sp>
        <p:nvSpPr>
          <p:cNvPr id="4" name="Slide Number Placeholder 3"/>
          <p:cNvSpPr>
            <a:spLocks noGrp="1"/>
          </p:cNvSpPr>
          <p:nvPr>
            <p:ph type="sldNum" sz="quarter" idx="5"/>
          </p:nvPr>
        </p:nvSpPr>
        <p:spPr/>
        <p:txBody>
          <a:bodyPr/>
          <a:lstStyle/>
          <a:p>
            <a:fld id="{8910840B-5E6D-43E0-9272-1544D34BDB2B}" type="slidenum">
              <a:rPr lang="en-US" smtClean="0"/>
              <a:t>20</a:t>
            </a:fld>
            <a:endParaRPr lang="en-US"/>
          </a:p>
        </p:txBody>
      </p:sp>
    </p:spTree>
    <p:extLst>
      <p:ext uri="{BB962C8B-B14F-4D97-AF65-F5344CB8AC3E}">
        <p14:creationId xmlns:p14="http://schemas.microsoft.com/office/powerpoint/2010/main" val="1323457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10840B-5E6D-43E0-9272-1544D34BDB2B}" type="slidenum">
              <a:rPr lang="en-US" smtClean="0"/>
              <a:t>21</a:t>
            </a:fld>
            <a:endParaRPr lang="en-US"/>
          </a:p>
        </p:txBody>
      </p:sp>
    </p:spTree>
    <p:extLst>
      <p:ext uri="{BB962C8B-B14F-4D97-AF65-F5344CB8AC3E}">
        <p14:creationId xmlns:p14="http://schemas.microsoft.com/office/powerpoint/2010/main" val="234227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a:rPr>
              <a:t>There are several common types of CABs. Each has its pros and cons. But for every type of CAB, you can ensure that the necessary elements are in place to support NFP. This may be</a:t>
            </a:r>
            <a:r>
              <a:rPr lang="en-US" baseline="0" dirty="0">
                <a:ea typeface="ＭＳ Ｐゴシック"/>
              </a:rPr>
              <a:t> the time to hand out an example of the state advisory board roles/responsibilities document.</a:t>
            </a:r>
            <a:endParaRPr lang="en-US" dirty="0">
              <a:ea typeface="ＭＳ Ｐゴシック"/>
            </a:endParaRPr>
          </a:p>
          <a:p>
            <a:pPr lvl="0">
              <a:spcBef>
                <a:spcPts val="0"/>
              </a:spcBef>
              <a:buNone/>
            </a:pPr>
            <a:endParaRPr lang="en-US" dirty="0"/>
          </a:p>
          <a:p>
            <a:endParaRPr lang="en-US" dirty="0"/>
          </a:p>
        </p:txBody>
      </p:sp>
      <p:sp>
        <p:nvSpPr>
          <p:cNvPr id="4" name="Slide Number Placeholder 3"/>
          <p:cNvSpPr>
            <a:spLocks noGrp="1"/>
          </p:cNvSpPr>
          <p:nvPr>
            <p:ph type="sldNum" sz="quarter" idx="5"/>
          </p:nvPr>
        </p:nvSpPr>
        <p:spPr/>
        <p:txBody>
          <a:bodyPr/>
          <a:lstStyle/>
          <a:p>
            <a:fld id="{8910840B-5E6D-43E0-9272-1544D34BDB2B}" type="slidenum">
              <a:rPr lang="en-US" smtClean="0"/>
              <a:t>22</a:t>
            </a:fld>
            <a:endParaRPr lang="en-US"/>
          </a:p>
        </p:txBody>
      </p:sp>
    </p:spTree>
    <p:extLst>
      <p:ext uri="{BB962C8B-B14F-4D97-AF65-F5344CB8AC3E}">
        <p14:creationId xmlns:p14="http://schemas.microsoft.com/office/powerpoint/2010/main" val="520292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a:rPr>
              <a:t>The</a:t>
            </a:r>
            <a:r>
              <a:rPr lang="en-US" baseline="0" dirty="0">
                <a:ea typeface="ＭＳ Ｐゴシック"/>
              </a:rPr>
              <a:t> transfer of commitment starts with the engaged, visionary stakeholders who form a community coalition. These individuals are proactively in communication with the NSO </a:t>
            </a:r>
            <a:r>
              <a:rPr lang="en-US" baseline="0" dirty="0" err="1">
                <a:ea typeface="ＭＳ Ｐゴシック"/>
              </a:rPr>
              <a:t>PDer</a:t>
            </a:r>
            <a:r>
              <a:rPr lang="en-US" baseline="0" dirty="0">
                <a:ea typeface="ＭＳ Ｐゴシック"/>
              </a:rPr>
              <a:t> throughout the implementation planning process. The coalition is shepherding the planning this process. As the coalition strengthens, their role changes. They transition from a coalition to a community advisory board – a broad-based group of advocates who are prepared to help the program succeed. This commitment is passed from the CAB to the program administrator to the nurse home visitor and eventually to the program participant (“client”).</a:t>
            </a:r>
            <a:endParaRPr lang="en-US" dirty="0">
              <a:ea typeface="ＭＳ Ｐゴシック"/>
            </a:endParaRPr>
          </a:p>
          <a:p>
            <a:endParaRPr lang="en-US" dirty="0"/>
          </a:p>
        </p:txBody>
      </p:sp>
      <p:sp>
        <p:nvSpPr>
          <p:cNvPr id="4" name="Slide Number Placeholder 3"/>
          <p:cNvSpPr>
            <a:spLocks noGrp="1"/>
          </p:cNvSpPr>
          <p:nvPr>
            <p:ph type="sldNum" sz="quarter" idx="5"/>
          </p:nvPr>
        </p:nvSpPr>
        <p:spPr/>
        <p:txBody>
          <a:bodyPr/>
          <a:lstStyle/>
          <a:p>
            <a:fld id="{8910840B-5E6D-43E0-9272-1544D34BDB2B}" type="slidenum">
              <a:rPr lang="en-US" smtClean="0"/>
              <a:t>4</a:t>
            </a:fld>
            <a:endParaRPr lang="en-US"/>
          </a:p>
        </p:txBody>
      </p:sp>
    </p:spTree>
    <p:extLst>
      <p:ext uri="{BB962C8B-B14F-4D97-AF65-F5344CB8AC3E}">
        <p14:creationId xmlns:p14="http://schemas.microsoft.com/office/powerpoint/2010/main" val="1372851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rtl="0">
              <a:spcBef>
                <a:spcPts val="0"/>
              </a:spcBef>
              <a:buNone/>
            </a:pPr>
            <a:r>
              <a:rPr lang="en" sz="1200" dirty="0">
                <a:solidFill>
                  <a:srgbClr val="4ECDC4"/>
                </a:solidFill>
              </a:rPr>
              <a:t>Try different actitivies to see which is a success!</a:t>
            </a:r>
          </a:p>
          <a:p>
            <a:endParaRPr lang="en-US" dirty="0"/>
          </a:p>
        </p:txBody>
      </p:sp>
      <p:sp>
        <p:nvSpPr>
          <p:cNvPr id="4" name="Slide Number Placeholder 3"/>
          <p:cNvSpPr>
            <a:spLocks noGrp="1"/>
          </p:cNvSpPr>
          <p:nvPr>
            <p:ph type="sldNum" sz="quarter" idx="5"/>
          </p:nvPr>
        </p:nvSpPr>
        <p:spPr/>
        <p:txBody>
          <a:bodyPr/>
          <a:lstStyle/>
          <a:p>
            <a:fld id="{8910840B-5E6D-43E0-9272-1544D34BDB2B}" type="slidenum">
              <a:rPr lang="en-US" smtClean="0"/>
              <a:t>23</a:t>
            </a:fld>
            <a:endParaRPr lang="en-US"/>
          </a:p>
        </p:txBody>
      </p:sp>
    </p:spTree>
    <p:extLst>
      <p:ext uri="{BB962C8B-B14F-4D97-AF65-F5344CB8AC3E}">
        <p14:creationId xmlns:p14="http://schemas.microsoft.com/office/powerpoint/2010/main" val="1878302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 the Volunteer engagement team or your Managers of Nursing Practice </a:t>
            </a:r>
          </a:p>
        </p:txBody>
      </p:sp>
      <p:sp>
        <p:nvSpPr>
          <p:cNvPr id="4" name="Slide Number Placeholder 3"/>
          <p:cNvSpPr>
            <a:spLocks noGrp="1"/>
          </p:cNvSpPr>
          <p:nvPr>
            <p:ph type="sldNum" sz="quarter" idx="5"/>
          </p:nvPr>
        </p:nvSpPr>
        <p:spPr/>
        <p:txBody>
          <a:bodyPr/>
          <a:lstStyle/>
          <a:p>
            <a:fld id="{8910840B-5E6D-43E0-9272-1544D34BDB2B}" type="slidenum">
              <a:rPr lang="en-US" smtClean="0"/>
              <a:t>24</a:t>
            </a:fld>
            <a:endParaRPr lang="en-US"/>
          </a:p>
        </p:txBody>
      </p:sp>
    </p:spTree>
    <p:extLst>
      <p:ext uri="{BB962C8B-B14F-4D97-AF65-F5344CB8AC3E}">
        <p14:creationId xmlns:p14="http://schemas.microsoft.com/office/powerpoint/2010/main" val="3839451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a typeface="ＭＳ Ｐゴシック"/>
              </a:rPr>
              <a:t>What</a:t>
            </a:r>
            <a:r>
              <a:rPr lang="en-US" b="0" baseline="0" dirty="0">
                <a:ea typeface="ＭＳ Ｐゴシック"/>
              </a:rPr>
              <a:t> is your experience in building strong community partnerships – for NFP or for other programs that you run? What is easy to do in creating partnerships? What is hard? What would you like to keep doing? What would you like to stop doing? What is one new thing you’d like to do to foster community partnerships?</a:t>
            </a:r>
            <a:endParaRPr lang="en-US" b="0" dirty="0">
              <a:ea typeface="ＭＳ Ｐゴシック"/>
            </a:endParaRPr>
          </a:p>
          <a:p>
            <a:endParaRPr lang="en-US" dirty="0"/>
          </a:p>
        </p:txBody>
      </p:sp>
      <p:sp>
        <p:nvSpPr>
          <p:cNvPr id="4" name="Slide Number Placeholder 3"/>
          <p:cNvSpPr>
            <a:spLocks noGrp="1"/>
          </p:cNvSpPr>
          <p:nvPr>
            <p:ph type="sldNum" sz="quarter" idx="5"/>
          </p:nvPr>
        </p:nvSpPr>
        <p:spPr/>
        <p:txBody>
          <a:bodyPr/>
          <a:lstStyle/>
          <a:p>
            <a:fld id="{8910840B-5E6D-43E0-9272-1544D34BDB2B}" type="slidenum">
              <a:rPr lang="en-US" smtClean="0"/>
              <a:t>6</a:t>
            </a:fld>
            <a:endParaRPr lang="en-US"/>
          </a:p>
        </p:txBody>
      </p:sp>
    </p:spTree>
    <p:extLst>
      <p:ext uri="{BB962C8B-B14F-4D97-AF65-F5344CB8AC3E}">
        <p14:creationId xmlns:p14="http://schemas.microsoft.com/office/powerpoint/2010/main" val="321436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a:rPr>
              <a:t>Presenter</a:t>
            </a:r>
            <a:r>
              <a:rPr lang="en-US" baseline="0" dirty="0">
                <a:ea typeface="ＭＳ Ｐゴシック"/>
              </a:rPr>
              <a:t> states the purpose of the CAB. To the participants, “Because this is a broad definition, what does this mean to you?” Participants are asked to turn to their neighbor to articulate what this purpose means to them. Each participant is given 2 minutes to reflect.</a:t>
            </a:r>
            <a:endParaRPr lang="en-US" dirty="0">
              <a:ea typeface="ＭＳ Ｐゴシック"/>
            </a:endParaRPr>
          </a:p>
          <a:p>
            <a:endParaRPr lang="en-US" dirty="0"/>
          </a:p>
        </p:txBody>
      </p:sp>
      <p:sp>
        <p:nvSpPr>
          <p:cNvPr id="4" name="Slide Number Placeholder 3"/>
          <p:cNvSpPr>
            <a:spLocks noGrp="1"/>
          </p:cNvSpPr>
          <p:nvPr>
            <p:ph type="sldNum" sz="quarter" idx="5"/>
          </p:nvPr>
        </p:nvSpPr>
        <p:spPr/>
        <p:txBody>
          <a:bodyPr/>
          <a:lstStyle/>
          <a:p>
            <a:fld id="{8910840B-5E6D-43E0-9272-1544D34BDB2B}" type="slidenum">
              <a:rPr lang="en-US" smtClean="0"/>
              <a:t>7</a:t>
            </a:fld>
            <a:endParaRPr lang="en-US"/>
          </a:p>
        </p:txBody>
      </p:sp>
    </p:spTree>
    <p:extLst>
      <p:ext uri="{BB962C8B-B14F-4D97-AF65-F5344CB8AC3E}">
        <p14:creationId xmlns:p14="http://schemas.microsoft.com/office/powerpoint/2010/main" val="144782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a:rPr>
              <a:t>So, what does the CAB actually do? What are its</a:t>
            </a:r>
            <a:r>
              <a:rPr lang="en-US" baseline="0" dirty="0">
                <a:ea typeface="ＭＳ Ｐゴシック"/>
              </a:rPr>
              <a:t> functions? </a:t>
            </a:r>
            <a:endParaRPr lang="en-US" dirty="0">
              <a:ea typeface="ＭＳ Ｐゴシック"/>
            </a:endParaRPr>
          </a:p>
          <a:p>
            <a:endParaRPr lang="en-US" dirty="0"/>
          </a:p>
        </p:txBody>
      </p:sp>
      <p:sp>
        <p:nvSpPr>
          <p:cNvPr id="4" name="Slide Number Placeholder 3"/>
          <p:cNvSpPr>
            <a:spLocks noGrp="1"/>
          </p:cNvSpPr>
          <p:nvPr>
            <p:ph type="sldNum" sz="quarter" idx="5"/>
          </p:nvPr>
        </p:nvSpPr>
        <p:spPr/>
        <p:txBody>
          <a:bodyPr/>
          <a:lstStyle/>
          <a:p>
            <a:fld id="{8910840B-5E6D-43E0-9272-1544D34BDB2B}" type="slidenum">
              <a:rPr lang="en-US" smtClean="0"/>
              <a:t>8</a:t>
            </a:fld>
            <a:endParaRPr lang="en-US"/>
          </a:p>
        </p:txBody>
      </p:sp>
    </p:spTree>
    <p:extLst>
      <p:ext uri="{BB962C8B-B14F-4D97-AF65-F5344CB8AC3E}">
        <p14:creationId xmlns:p14="http://schemas.microsoft.com/office/powerpoint/2010/main" val="620565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a:rPr>
              <a:t>At</a:t>
            </a:r>
            <a:r>
              <a:rPr lang="en-US" baseline="0" dirty="0">
                <a:ea typeface="ＭＳ Ｐゴシック"/>
              </a:rPr>
              <a:t> this point, some of you may need some more specific examples and may be wondering what kinds of activities the CABs might organize. These are just some examples for you to consider in the areas of Advocacy, Client Support and Development. There may be other areas that you have considered. Presenter reviews the list. Presenter asks, “How do you build public awareness for NFP?” Hand out “goal-setting priorities” spreadsheet.</a:t>
            </a:r>
            <a:endParaRPr lang="en-US" dirty="0">
              <a:ea typeface="ＭＳ Ｐゴシック"/>
            </a:endParaRPr>
          </a:p>
        </p:txBody>
      </p:sp>
      <p:sp>
        <p:nvSpPr>
          <p:cNvPr id="4" name="Slide Number Placeholder 3"/>
          <p:cNvSpPr>
            <a:spLocks noGrp="1"/>
          </p:cNvSpPr>
          <p:nvPr>
            <p:ph type="sldNum" sz="quarter" idx="5"/>
          </p:nvPr>
        </p:nvSpPr>
        <p:spPr/>
        <p:txBody>
          <a:bodyPr/>
          <a:lstStyle/>
          <a:p>
            <a:fld id="{8910840B-5E6D-43E0-9272-1544D34BDB2B}" type="slidenum">
              <a:rPr lang="en-US" smtClean="0"/>
              <a:t>9</a:t>
            </a:fld>
            <a:endParaRPr lang="en-US"/>
          </a:p>
        </p:txBody>
      </p:sp>
    </p:spTree>
    <p:extLst>
      <p:ext uri="{BB962C8B-B14F-4D97-AF65-F5344CB8AC3E}">
        <p14:creationId xmlns:p14="http://schemas.microsoft.com/office/powerpoint/2010/main" val="2975921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a:rPr>
              <a:t>Presenter</a:t>
            </a:r>
            <a:r>
              <a:rPr lang="en-US" baseline="0" dirty="0">
                <a:ea typeface="ＭＳ Ｐゴシック"/>
              </a:rPr>
              <a:t> offers example mission and vision statements. Presenter asks for feedback/reactions to the mission and vision statements. Do your CABs have mission and vision statements like these? Are they useful? Why? </a:t>
            </a:r>
            <a:endParaRPr lang="en-US" dirty="0"/>
          </a:p>
          <a:p>
            <a:endParaRPr lang="en-US" b="0" dirty="0"/>
          </a:p>
        </p:txBody>
      </p:sp>
      <p:sp>
        <p:nvSpPr>
          <p:cNvPr id="4" name="Slide Number Placeholder 3"/>
          <p:cNvSpPr>
            <a:spLocks noGrp="1"/>
          </p:cNvSpPr>
          <p:nvPr>
            <p:ph type="sldNum" sz="quarter" idx="5"/>
          </p:nvPr>
        </p:nvSpPr>
        <p:spPr/>
        <p:txBody>
          <a:bodyPr/>
          <a:lstStyle/>
          <a:p>
            <a:fld id="{8910840B-5E6D-43E0-9272-1544D34BDB2B}" type="slidenum">
              <a:rPr lang="en-US" smtClean="0"/>
              <a:t>10</a:t>
            </a:fld>
            <a:endParaRPr lang="en-US"/>
          </a:p>
        </p:txBody>
      </p:sp>
    </p:spTree>
    <p:extLst>
      <p:ext uri="{BB962C8B-B14F-4D97-AF65-F5344CB8AC3E}">
        <p14:creationId xmlns:p14="http://schemas.microsoft.com/office/powerpoint/2010/main" val="532634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a typeface="ＭＳ Ｐゴシック"/>
              </a:rPr>
              <a:t>What</a:t>
            </a:r>
            <a:r>
              <a:rPr lang="en-US" b="0" baseline="0" dirty="0">
                <a:ea typeface="ＭＳ Ｐゴシック"/>
              </a:rPr>
              <a:t> is your experience in building strong community partnerships – for NFP or for other programs that you run? What is easy to do in creating partnerships? What is hard? What would you like to keep doing? What would you like to stop doing? What is one new thing you’d like to do to foster community partnerships?</a:t>
            </a:r>
            <a:endParaRPr lang="en-US" b="0" dirty="0">
              <a:ea typeface="ＭＳ Ｐゴシック"/>
            </a:endParaRPr>
          </a:p>
          <a:p>
            <a:endParaRPr lang="en-US" dirty="0"/>
          </a:p>
        </p:txBody>
      </p:sp>
      <p:sp>
        <p:nvSpPr>
          <p:cNvPr id="4" name="Slide Number Placeholder 3"/>
          <p:cNvSpPr>
            <a:spLocks noGrp="1"/>
          </p:cNvSpPr>
          <p:nvPr>
            <p:ph type="sldNum" sz="quarter" idx="5"/>
          </p:nvPr>
        </p:nvSpPr>
        <p:spPr/>
        <p:txBody>
          <a:bodyPr/>
          <a:lstStyle/>
          <a:p>
            <a:fld id="{8910840B-5E6D-43E0-9272-1544D34BDB2B}" type="slidenum">
              <a:rPr lang="en-US" smtClean="0"/>
              <a:t>11</a:t>
            </a:fld>
            <a:endParaRPr lang="en-US"/>
          </a:p>
        </p:txBody>
      </p:sp>
    </p:spTree>
    <p:extLst>
      <p:ext uri="{BB962C8B-B14F-4D97-AF65-F5344CB8AC3E}">
        <p14:creationId xmlns:p14="http://schemas.microsoft.com/office/powerpoint/2010/main" val="716561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rPr>
              <a:t>These</a:t>
            </a:r>
            <a:r>
              <a:rPr lang="en-US" baseline="0" dirty="0">
                <a:ea typeface="ＭＳ Ｐゴシック"/>
              </a:rPr>
              <a:t> next slides focus on who should serve on a Community Advisory Board and some factors that you might consider when building or reorganizing your CAB. Presenter lists the qualities or factors to be considered when seeking a CAB member – Does the person have a passion about children and families? Does the person have experience and success working collaboratively, etc.? </a:t>
            </a:r>
            <a:r>
              <a:rPr lang="en-US" b="1" baseline="0" dirty="0">
                <a:ea typeface="ＭＳ Ｐゴシック"/>
              </a:rPr>
              <a:t>What are other factors you might include?</a:t>
            </a:r>
            <a:endParaRPr lang="en-US" dirty="0">
              <a:ea typeface="ＭＳ Ｐゴシック"/>
            </a:endParaRPr>
          </a:p>
          <a:p>
            <a:pPr lvl="0">
              <a:spcBef>
                <a:spcPts val="0"/>
              </a:spcBef>
              <a:buNone/>
            </a:pPr>
            <a:endParaRPr lang="en-US" dirty="0"/>
          </a:p>
          <a:p>
            <a:endParaRPr lang="en-US" dirty="0"/>
          </a:p>
        </p:txBody>
      </p:sp>
      <p:sp>
        <p:nvSpPr>
          <p:cNvPr id="4" name="Slide Number Placeholder 3"/>
          <p:cNvSpPr>
            <a:spLocks noGrp="1"/>
          </p:cNvSpPr>
          <p:nvPr>
            <p:ph type="sldNum" sz="quarter" idx="5"/>
          </p:nvPr>
        </p:nvSpPr>
        <p:spPr/>
        <p:txBody>
          <a:bodyPr/>
          <a:lstStyle/>
          <a:p>
            <a:fld id="{8910840B-5E6D-43E0-9272-1544D34BDB2B}" type="slidenum">
              <a:rPr lang="en-US" smtClean="0"/>
              <a:t>12</a:t>
            </a:fld>
            <a:endParaRPr lang="en-US"/>
          </a:p>
        </p:txBody>
      </p:sp>
    </p:spTree>
    <p:extLst>
      <p:ext uri="{BB962C8B-B14F-4D97-AF65-F5344CB8AC3E}">
        <p14:creationId xmlns:p14="http://schemas.microsoft.com/office/powerpoint/2010/main" val="2450975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D53A923-52A6-6D48-9E1F-60E1C18111F7}" type="datetimeFigureOut">
              <a:rPr lang="en-US" smtClean="0"/>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3EF11-51FD-B549-8AB7-CD753E760776}" type="slidenum">
              <a:rPr lang="en-US" smtClean="0"/>
              <a:t>‹#›</a:t>
            </a:fld>
            <a:endParaRPr lang="en-US"/>
          </a:p>
        </p:txBody>
      </p:sp>
    </p:spTree>
    <p:extLst>
      <p:ext uri="{BB962C8B-B14F-4D97-AF65-F5344CB8AC3E}">
        <p14:creationId xmlns:p14="http://schemas.microsoft.com/office/powerpoint/2010/main" val="1677886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53A923-52A6-6D48-9E1F-60E1C18111F7}" type="datetimeFigureOut">
              <a:rPr lang="en-US" smtClean="0"/>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3EF11-51FD-B549-8AB7-CD753E760776}" type="slidenum">
              <a:rPr lang="en-US" smtClean="0"/>
              <a:t>‹#›</a:t>
            </a:fld>
            <a:endParaRPr lang="en-US"/>
          </a:p>
        </p:txBody>
      </p:sp>
    </p:spTree>
    <p:extLst>
      <p:ext uri="{BB962C8B-B14F-4D97-AF65-F5344CB8AC3E}">
        <p14:creationId xmlns:p14="http://schemas.microsoft.com/office/powerpoint/2010/main" val="4211969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53A923-52A6-6D48-9E1F-60E1C18111F7}" type="datetimeFigureOut">
              <a:rPr lang="en-US" smtClean="0"/>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3EF11-51FD-B549-8AB7-CD753E760776}" type="slidenum">
              <a:rPr lang="en-US" smtClean="0"/>
              <a:t>‹#›</a:t>
            </a:fld>
            <a:endParaRPr lang="en-US"/>
          </a:p>
        </p:txBody>
      </p:sp>
    </p:spTree>
    <p:extLst>
      <p:ext uri="{BB962C8B-B14F-4D97-AF65-F5344CB8AC3E}">
        <p14:creationId xmlns:p14="http://schemas.microsoft.com/office/powerpoint/2010/main" val="423186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53A923-52A6-6D48-9E1F-60E1C18111F7}" type="datetimeFigureOut">
              <a:rPr lang="en-US" smtClean="0"/>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3EF11-51FD-B549-8AB7-CD753E760776}" type="slidenum">
              <a:rPr lang="en-US" smtClean="0"/>
              <a:t>‹#›</a:t>
            </a:fld>
            <a:endParaRPr lang="en-US"/>
          </a:p>
        </p:txBody>
      </p:sp>
    </p:spTree>
    <p:extLst>
      <p:ext uri="{BB962C8B-B14F-4D97-AF65-F5344CB8AC3E}">
        <p14:creationId xmlns:p14="http://schemas.microsoft.com/office/powerpoint/2010/main" val="574808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53A923-52A6-6D48-9E1F-60E1C18111F7}" type="datetimeFigureOut">
              <a:rPr lang="en-US" smtClean="0"/>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3EF11-51FD-B549-8AB7-CD753E760776}" type="slidenum">
              <a:rPr lang="en-US" smtClean="0"/>
              <a:t>‹#›</a:t>
            </a:fld>
            <a:endParaRPr lang="en-US"/>
          </a:p>
        </p:txBody>
      </p:sp>
    </p:spTree>
    <p:extLst>
      <p:ext uri="{BB962C8B-B14F-4D97-AF65-F5344CB8AC3E}">
        <p14:creationId xmlns:p14="http://schemas.microsoft.com/office/powerpoint/2010/main" val="95453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53A923-52A6-6D48-9E1F-60E1C18111F7}" type="datetimeFigureOut">
              <a:rPr lang="en-US" smtClean="0"/>
              <a:t>12/13/2022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33EF11-51FD-B549-8AB7-CD753E760776}" type="slidenum">
              <a:rPr lang="en-US" smtClean="0"/>
              <a:t>‹#›</a:t>
            </a:fld>
            <a:endParaRPr lang="en-US"/>
          </a:p>
        </p:txBody>
      </p:sp>
    </p:spTree>
    <p:extLst>
      <p:ext uri="{BB962C8B-B14F-4D97-AF65-F5344CB8AC3E}">
        <p14:creationId xmlns:p14="http://schemas.microsoft.com/office/powerpoint/2010/main" val="1742630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53A923-52A6-6D48-9E1F-60E1C18111F7}" type="datetimeFigureOut">
              <a:rPr lang="en-US" smtClean="0"/>
              <a:t>12/13/2022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33EF11-51FD-B549-8AB7-CD753E760776}" type="slidenum">
              <a:rPr lang="en-US" smtClean="0"/>
              <a:t>‹#›</a:t>
            </a:fld>
            <a:endParaRPr lang="en-US"/>
          </a:p>
        </p:txBody>
      </p:sp>
    </p:spTree>
    <p:extLst>
      <p:ext uri="{BB962C8B-B14F-4D97-AF65-F5344CB8AC3E}">
        <p14:creationId xmlns:p14="http://schemas.microsoft.com/office/powerpoint/2010/main" val="3335437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D53A923-52A6-6D48-9E1F-60E1C18111F7}" type="datetimeFigureOut">
              <a:rPr lang="en-US" smtClean="0"/>
              <a:t>12/13/2022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33EF11-51FD-B549-8AB7-CD753E760776}" type="slidenum">
              <a:rPr lang="en-US" smtClean="0"/>
              <a:t>‹#›</a:t>
            </a:fld>
            <a:endParaRPr lang="en-US"/>
          </a:p>
        </p:txBody>
      </p:sp>
    </p:spTree>
    <p:extLst>
      <p:ext uri="{BB962C8B-B14F-4D97-AF65-F5344CB8AC3E}">
        <p14:creationId xmlns:p14="http://schemas.microsoft.com/office/powerpoint/2010/main" val="303206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53A923-52A6-6D48-9E1F-60E1C18111F7}" type="datetimeFigureOut">
              <a:rPr lang="en-US" smtClean="0"/>
              <a:t>12/13/2022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33EF11-51FD-B549-8AB7-CD753E760776}" type="slidenum">
              <a:rPr lang="en-US" smtClean="0"/>
              <a:t>‹#›</a:t>
            </a:fld>
            <a:endParaRPr lang="en-US"/>
          </a:p>
        </p:txBody>
      </p:sp>
    </p:spTree>
    <p:extLst>
      <p:ext uri="{BB962C8B-B14F-4D97-AF65-F5344CB8AC3E}">
        <p14:creationId xmlns:p14="http://schemas.microsoft.com/office/powerpoint/2010/main" val="3447650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D53A923-52A6-6D48-9E1F-60E1C18111F7}" type="datetimeFigureOut">
              <a:rPr lang="en-US" smtClean="0"/>
              <a:t>12/13/2022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33EF11-51FD-B549-8AB7-CD753E760776}" type="slidenum">
              <a:rPr lang="en-US" smtClean="0"/>
              <a:t>‹#›</a:t>
            </a:fld>
            <a:endParaRPr lang="en-US"/>
          </a:p>
        </p:txBody>
      </p:sp>
    </p:spTree>
    <p:extLst>
      <p:ext uri="{BB962C8B-B14F-4D97-AF65-F5344CB8AC3E}">
        <p14:creationId xmlns:p14="http://schemas.microsoft.com/office/powerpoint/2010/main" val="3629796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D53A923-52A6-6D48-9E1F-60E1C18111F7}" type="datetimeFigureOut">
              <a:rPr lang="en-US" smtClean="0"/>
              <a:t>12/13/2022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33EF11-51FD-B549-8AB7-CD753E760776}" type="slidenum">
              <a:rPr lang="en-US" smtClean="0"/>
              <a:t>‹#›</a:t>
            </a:fld>
            <a:endParaRPr lang="en-US"/>
          </a:p>
        </p:txBody>
      </p:sp>
    </p:spTree>
    <p:extLst>
      <p:ext uri="{BB962C8B-B14F-4D97-AF65-F5344CB8AC3E}">
        <p14:creationId xmlns:p14="http://schemas.microsoft.com/office/powerpoint/2010/main" val="2479918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D53A923-52A6-6D48-9E1F-60E1C18111F7}" type="datetimeFigureOut">
              <a:rPr lang="en-US" smtClean="0"/>
              <a:t>12/13/2022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133EF11-51FD-B549-8AB7-CD753E760776}" type="slidenum">
              <a:rPr lang="en-US" smtClean="0"/>
              <a:t>‹#›</a:t>
            </a:fld>
            <a:endParaRPr lang="en-US"/>
          </a:p>
        </p:txBody>
      </p:sp>
    </p:spTree>
    <p:extLst>
      <p:ext uri="{BB962C8B-B14F-4D97-AF65-F5344CB8AC3E}">
        <p14:creationId xmlns:p14="http://schemas.microsoft.com/office/powerpoint/2010/main" val="33527419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8254B13B-D1E9-8A4D-9C74-88E92B10A1C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3058" y="-605882"/>
            <a:ext cx="9133508" cy="6089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6163067B-A1C4-1741-97FB-DF1BBFF26F55}"/>
              </a:ext>
            </a:extLst>
          </p:cNvPr>
          <p:cNvSpPr>
            <a:spLocks noChangeArrowheads="1"/>
          </p:cNvSpPr>
          <p:nvPr/>
        </p:nvSpPr>
        <p:spPr bwMode="auto">
          <a:xfrm>
            <a:off x="62613" y="820132"/>
            <a:ext cx="4012774" cy="1179653"/>
          </a:xfrm>
          <a:prstGeom prst="rect">
            <a:avLst/>
          </a:prstGeom>
          <a:solidFill>
            <a:srgbClr val="021D49"/>
          </a:solidFill>
          <a:ln>
            <a:noFill/>
          </a:ln>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en-US" altLang="en-US" sz="1800" dirty="0">
              <a:solidFill>
                <a:schemeClr val="accent1"/>
              </a:solidFill>
              <a:highlight>
                <a:srgbClr val="FFFF00"/>
              </a:highlight>
            </a:endParaRPr>
          </a:p>
        </p:txBody>
      </p:sp>
      <p:sp>
        <p:nvSpPr>
          <p:cNvPr id="2" name="Title 1">
            <a:extLst>
              <a:ext uri="{FF2B5EF4-FFF2-40B4-BE49-F238E27FC236}">
                <a16:creationId xmlns:a16="http://schemas.microsoft.com/office/drawing/2014/main" id="{D7299590-ECA4-CA4E-8E7F-53115715EE6D}"/>
              </a:ext>
            </a:extLst>
          </p:cNvPr>
          <p:cNvSpPr>
            <a:spLocks noGrp="1"/>
          </p:cNvSpPr>
          <p:nvPr>
            <p:ph type="ctrTitle"/>
          </p:nvPr>
        </p:nvSpPr>
        <p:spPr>
          <a:xfrm>
            <a:off x="193036" y="594863"/>
            <a:ext cx="3779874" cy="1307807"/>
          </a:xfrm>
        </p:spPr>
        <p:txBody>
          <a:bodyPr>
            <a:noAutofit/>
          </a:bodyPr>
          <a:lstStyle/>
          <a:p>
            <a:pPr lvl="0">
              <a:spcBef>
                <a:spcPts val="0"/>
              </a:spcBef>
              <a:buNone/>
            </a:pPr>
            <a:r>
              <a:rPr lang="en" sz="3200" dirty="0">
                <a:solidFill>
                  <a:schemeClr val="bg1"/>
                </a:solidFill>
                <a:latin typeface="Proxima Nova ExCn Bl" panose="02000506030000020004" pitchFamily="50" charset="0"/>
              </a:rPr>
              <a:t>COMMUNITY ADVISORY </a:t>
            </a:r>
            <a:br>
              <a:rPr lang="en" sz="3200" dirty="0">
                <a:solidFill>
                  <a:schemeClr val="bg1"/>
                </a:solidFill>
                <a:latin typeface="Proxima Nova ExCn Bl" panose="02000506030000020004" pitchFamily="50" charset="0"/>
              </a:rPr>
            </a:br>
            <a:r>
              <a:rPr lang="en" sz="3200" dirty="0">
                <a:solidFill>
                  <a:schemeClr val="bg1"/>
                </a:solidFill>
                <a:latin typeface="Proxima Nova ExCn Bl" panose="02000506030000020004" pitchFamily="50" charset="0"/>
              </a:rPr>
              <a:t>BOARD 101</a:t>
            </a:r>
          </a:p>
        </p:txBody>
      </p:sp>
      <p:pic>
        <p:nvPicPr>
          <p:cNvPr id="6" name="Picture 5">
            <a:extLst>
              <a:ext uri="{FF2B5EF4-FFF2-40B4-BE49-F238E27FC236}">
                <a16:creationId xmlns:a16="http://schemas.microsoft.com/office/drawing/2014/main" id="{5D926A77-D2E3-8647-8D79-250237E42EA7}"/>
              </a:ext>
            </a:extLst>
          </p:cNvPr>
          <p:cNvPicPr>
            <a:picLocks noChangeAspect="1"/>
          </p:cNvPicPr>
          <p:nvPr/>
        </p:nvPicPr>
        <p:blipFill>
          <a:blip r:embed="rId3"/>
          <a:srcRect/>
          <a:stretch/>
        </p:blipFill>
        <p:spPr>
          <a:xfrm>
            <a:off x="6109285" y="169976"/>
            <a:ext cx="2746537" cy="914105"/>
          </a:xfrm>
          <a:prstGeom prst="rect">
            <a:avLst/>
          </a:prstGeom>
        </p:spPr>
      </p:pic>
    </p:spTree>
    <p:extLst>
      <p:ext uri="{BB962C8B-B14F-4D97-AF65-F5344CB8AC3E}">
        <p14:creationId xmlns:p14="http://schemas.microsoft.com/office/powerpoint/2010/main" val="4155169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4640CA-9185-B34A-B984-22E2CEAE8DD1}"/>
              </a:ext>
            </a:extLst>
          </p:cNvPr>
          <p:cNvSpPr>
            <a:spLocks noChangeArrowheads="1"/>
          </p:cNvSpPr>
          <p:nvPr/>
        </p:nvSpPr>
        <p:spPr bwMode="auto">
          <a:xfrm>
            <a:off x="9144" y="0"/>
            <a:ext cx="9144000" cy="994173"/>
          </a:xfrm>
          <a:prstGeom prst="rect">
            <a:avLst/>
          </a:prstGeom>
          <a:solidFill>
            <a:srgbClr val="021D49"/>
          </a:solidFill>
          <a:ln>
            <a:noFill/>
          </a:ln>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en-US" altLang="en-US" sz="1800" dirty="0">
              <a:solidFill>
                <a:schemeClr val="accent1"/>
              </a:solidFill>
              <a:highlight>
                <a:srgbClr val="FFFF00"/>
              </a:highlight>
            </a:endParaRPr>
          </a:p>
        </p:txBody>
      </p:sp>
      <p:sp>
        <p:nvSpPr>
          <p:cNvPr id="2" name="Title 1">
            <a:extLst>
              <a:ext uri="{FF2B5EF4-FFF2-40B4-BE49-F238E27FC236}">
                <a16:creationId xmlns:a16="http://schemas.microsoft.com/office/drawing/2014/main" id="{6ACCCD4E-7BF5-0645-8F09-C8E2405CDCED}"/>
              </a:ext>
            </a:extLst>
          </p:cNvPr>
          <p:cNvSpPr>
            <a:spLocks noGrp="1"/>
          </p:cNvSpPr>
          <p:nvPr>
            <p:ph type="title"/>
          </p:nvPr>
        </p:nvSpPr>
        <p:spPr>
          <a:xfrm>
            <a:off x="628649" y="273844"/>
            <a:ext cx="7131393" cy="612315"/>
          </a:xfrm>
        </p:spPr>
        <p:txBody>
          <a:bodyPr>
            <a:noAutofit/>
          </a:bodyPr>
          <a:lstStyle/>
          <a:p>
            <a:r>
              <a:rPr lang="en-US" sz="2500" dirty="0">
                <a:solidFill>
                  <a:schemeClr val="bg1"/>
                </a:solidFill>
                <a:latin typeface="Proxima Nova ExCn Bl" panose="02000506030000020004" pitchFamily="50" charset="0"/>
              </a:rPr>
              <a:t>WHAT IS YOUR VISION/MISSION FOR THE CAB?</a:t>
            </a:r>
            <a:endParaRPr lang="en-US" sz="2500" b="1" dirty="0">
              <a:solidFill>
                <a:schemeClr val="bg1"/>
              </a:solidFill>
              <a:latin typeface="Proxima Nova ExCn Bl" panose="02000506030000020004" pitchFamily="50" charset="0"/>
              <a:cs typeface="Gill Sans SemiBold" panose="020B0502020104020203" pitchFamily="34" charset="-79"/>
            </a:endParaRPr>
          </a:p>
        </p:txBody>
      </p:sp>
      <p:sp>
        <p:nvSpPr>
          <p:cNvPr id="3" name="Content Placeholder 2">
            <a:extLst>
              <a:ext uri="{FF2B5EF4-FFF2-40B4-BE49-F238E27FC236}">
                <a16:creationId xmlns:a16="http://schemas.microsoft.com/office/drawing/2014/main" id="{D460A664-792B-5244-BBA1-3DB9A21D39A0}"/>
              </a:ext>
            </a:extLst>
          </p:cNvPr>
          <p:cNvSpPr>
            <a:spLocks noGrp="1"/>
          </p:cNvSpPr>
          <p:nvPr>
            <p:ph sz="half" idx="1"/>
          </p:nvPr>
        </p:nvSpPr>
        <p:spPr>
          <a:xfrm>
            <a:off x="628649" y="1351987"/>
            <a:ext cx="5823339" cy="2547873"/>
          </a:xfrm>
        </p:spPr>
        <p:txBody>
          <a:bodyPr>
            <a:normAutofit fontScale="85000" lnSpcReduction="20000"/>
          </a:bodyPr>
          <a:lstStyle/>
          <a:p>
            <a:pPr marL="0" indent="0">
              <a:buNone/>
              <a:defRPr/>
            </a:pPr>
            <a:r>
              <a:rPr lang="en-US" sz="1800" dirty="0">
                <a:latin typeface="Rockwell" panose="02060603020205020403" pitchFamily="18" charset="0"/>
              </a:rPr>
              <a:t>Your mission statement may be:</a:t>
            </a:r>
          </a:p>
          <a:p>
            <a:pPr marL="0" indent="0">
              <a:buNone/>
              <a:defRPr/>
            </a:pPr>
            <a:endParaRPr lang="en-US" sz="1800" dirty="0">
              <a:latin typeface="Rockwell" panose="02060603020205020403" pitchFamily="18" charset="0"/>
            </a:endParaRPr>
          </a:p>
          <a:p>
            <a:pPr>
              <a:defRPr/>
            </a:pPr>
            <a:r>
              <a:rPr lang="en-US" sz="1800" i="1" dirty="0">
                <a:latin typeface="Rockwell" panose="02060603020205020403" pitchFamily="18" charset="0"/>
              </a:rPr>
              <a:t>The CAB is committed to improving the socio-economic and health status of residents in [insert County] through the creation of strong, self-sufficient family units.</a:t>
            </a:r>
          </a:p>
          <a:p>
            <a:pPr marL="0" indent="0">
              <a:buNone/>
              <a:defRPr/>
            </a:pPr>
            <a:endParaRPr lang="en-US" sz="1800" dirty="0">
              <a:latin typeface="Rockwell" panose="02060603020205020403" pitchFamily="18" charset="0"/>
            </a:endParaRPr>
          </a:p>
          <a:p>
            <a:pPr marL="0" indent="0">
              <a:buNone/>
              <a:defRPr/>
            </a:pPr>
            <a:r>
              <a:rPr lang="en-US" sz="1800" dirty="0">
                <a:latin typeface="Rockwell" panose="02060603020205020403" pitchFamily="18" charset="0"/>
              </a:rPr>
              <a:t>Your vision statement may be:</a:t>
            </a:r>
          </a:p>
          <a:p>
            <a:pPr marL="0" indent="0">
              <a:buNone/>
              <a:defRPr/>
            </a:pPr>
            <a:endParaRPr lang="en-US" sz="1800" dirty="0">
              <a:latin typeface="Rockwell" panose="02060603020205020403" pitchFamily="18" charset="0"/>
            </a:endParaRPr>
          </a:p>
          <a:p>
            <a:pPr>
              <a:defRPr/>
            </a:pPr>
            <a:r>
              <a:rPr lang="en-US" sz="1800" i="1" dirty="0">
                <a:latin typeface="Rockwell" panose="02060603020205020403" pitchFamily="18" charset="0"/>
              </a:rPr>
              <a:t>The vision of the CAB is to successfully support the [insert County] NFP program through providing leadership, community involvement and maximizing available funding.</a:t>
            </a:r>
          </a:p>
        </p:txBody>
      </p:sp>
      <p:pic>
        <p:nvPicPr>
          <p:cNvPr id="6" name="Content Placeholder 5">
            <a:extLst>
              <a:ext uri="{FF2B5EF4-FFF2-40B4-BE49-F238E27FC236}">
                <a16:creationId xmlns:a16="http://schemas.microsoft.com/office/drawing/2014/main" id="{794CDADE-50F0-F340-93E3-C0CBC79B07F7}"/>
              </a:ext>
            </a:extLst>
          </p:cNvPr>
          <p:cNvPicPr>
            <a:picLocks noGrp="1" noChangeAspect="1"/>
          </p:cNvPicPr>
          <p:nvPr>
            <p:ph sz="half" idx="2"/>
          </p:nvPr>
        </p:nvPicPr>
        <p:blipFill>
          <a:blip r:embed="rId3"/>
          <a:srcRect/>
          <a:stretch/>
        </p:blipFill>
        <p:spPr>
          <a:xfrm>
            <a:off x="6451989" y="1367330"/>
            <a:ext cx="2171162" cy="3267282"/>
          </a:xfrm>
        </p:spPr>
      </p:pic>
      <p:pic>
        <p:nvPicPr>
          <p:cNvPr id="4" name="Picture 3">
            <a:extLst>
              <a:ext uri="{FF2B5EF4-FFF2-40B4-BE49-F238E27FC236}">
                <a16:creationId xmlns:a16="http://schemas.microsoft.com/office/drawing/2014/main" id="{268A73BA-9831-0A09-B5D3-934BE58A3E34}"/>
              </a:ext>
            </a:extLst>
          </p:cNvPr>
          <p:cNvPicPr>
            <a:picLocks noChangeAspect="1"/>
          </p:cNvPicPr>
          <p:nvPr/>
        </p:nvPicPr>
        <p:blipFill>
          <a:blip r:embed="rId4"/>
          <a:srcRect/>
          <a:stretch/>
        </p:blipFill>
        <p:spPr>
          <a:xfrm>
            <a:off x="6297822" y="80068"/>
            <a:ext cx="2746537" cy="914105"/>
          </a:xfrm>
          <a:prstGeom prst="rect">
            <a:avLst/>
          </a:prstGeom>
        </p:spPr>
      </p:pic>
    </p:spTree>
    <p:extLst>
      <p:ext uri="{BB962C8B-B14F-4D97-AF65-F5344CB8AC3E}">
        <p14:creationId xmlns:p14="http://schemas.microsoft.com/office/powerpoint/2010/main" val="1742753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4640CA-9185-B34A-B984-22E2CEAE8DD1}"/>
              </a:ext>
            </a:extLst>
          </p:cNvPr>
          <p:cNvSpPr>
            <a:spLocks noChangeArrowheads="1"/>
          </p:cNvSpPr>
          <p:nvPr/>
        </p:nvSpPr>
        <p:spPr bwMode="auto">
          <a:xfrm>
            <a:off x="9144" y="0"/>
            <a:ext cx="9144000" cy="994173"/>
          </a:xfrm>
          <a:prstGeom prst="rect">
            <a:avLst/>
          </a:prstGeom>
          <a:solidFill>
            <a:srgbClr val="021D49"/>
          </a:solidFill>
          <a:ln>
            <a:noFill/>
          </a:ln>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en-US" altLang="en-US" sz="1800" dirty="0">
              <a:solidFill>
                <a:schemeClr val="accent1"/>
              </a:solidFill>
              <a:highlight>
                <a:srgbClr val="FFFF00"/>
              </a:highlight>
            </a:endParaRPr>
          </a:p>
        </p:txBody>
      </p:sp>
      <p:sp>
        <p:nvSpPr>
          <p:cNvPr id="2" name="Title 1">
            <a:extLst>
              <a:ext uri="{FF2B5EF4-FFF2-40B4-BE49-F238E27FC236}">
                <a16:creationId xmlns:a16="http://schemas.microsoft.com/office/drawing/2014/main" id="{6ACCCD4E-7BF5-0645-8F09-C8E2405CDCED}"/>
              </a:ext>
            </a:extLst>
          </p:cNvPr>
          <p:cNvSpPr>
            <a:spLocks noGrp="1"/>
          </p:cNvSpPr>
          <p:nvPr>
            <p:ph type="title"/>
          </p:nvPr>
        </p:nvSpPr>
        <p:spPr>
          <a:xfrm>
            <a:off x="628650" y="273844"/>
            <a:ext cx="5964174" cy="612315"/>
          </a:xfrm>
        </p:spPr>
        <p:txBody>
          <a:bodyPr>
            <a:normAutofit/>
          </a:bodyPr>
          <a:lstStyle/>
          <a:p>
            <a:r>
              <a:rPr lang="en" sz="2500" dirty="0">
                <a:solidFill>
                  <a:schemeClr val="bg1"/>
                </a:solidFill>
                <a:latin typeface="Proxima Nova ExCn Bl" panose="02000506030000020004" pitchFamily="50" charset="0"/>
              </a:rPr>
              <a:t>LET’S BRAINSTORM!</a:t>
            </a:r>
            <a:endParaRPr lang="en-US" sz="2500" b="1" dirty="0">
              <a:solidFill>
                <a:schemeClr val="bg1"/>
              </a:solidFill>
              <a:latin typeface="Proxima Nova ExCn Bl" panose="02000506030000020004" pitchFamily="50" charset="0"/>
              <a:cs typeface="Gill Sans SemiBold" panose="020B0502020104020203" pitchFamily="34" charset="-79"/>
            </a:endParaRPr>
          </a:p>
        </p:txBody>
      </p:sp>
      <p:grpSp>
        <p:nvGrpSpPr>
          <p:cNvPr id="7" name="Shape 95">
            <a:extLst>
              <a:ext uri="{FF2B5EF4-FFF2-40B4-BE49-F238E27FC236}">
                <a16:creationId xmlns:a16="http://schemas.microsoft.com/office/drawing/2014/main" id="{3C337AF9-0D50-9D0D-AFE3-BEE2D521B427}"/>
              </a:ext>
            </a:extLst>
          </p:cNvPr>
          <p:cNvGrpSpPr/>
          <p:nvPr/>
        </p:nvGrpSpPr>
        <p:grpSpPr>
          <a:xfrm>
            <a:off x="1573428" y="1234139"/>
            <a:ext cx="5526024" cy="3531092"/>
            <a:chOff x="3782699" y="1538287"/>
            <a:chExt cx="1578600" cy="1578600"/>
          </a:xfrm>
          <a:solidFill>
            <a:srgbClr val="0F3A68"/>
          </a:solidFill>
        </p:grpSpPr>
        <p:sp>
          <p:nvSpPr>
            <p:cNvPr id="8" name="Shape 96">
              <a:extLst>
                <a:ext uri="{FF2B5EF4-FFF2-40B4-BE49-F238E27FC236}">
                  <a16:creationId xmlns:a16="http://schemas.microsoft.com/office/drawing/2014/main" id="{53DC449F-5C34-A975-A922-16693A178A72}"/>
                </a:ext>
              </a:extLst>
            </p:cNvPr>
            <p:cNvSpPr/>
            <p:nvPr/>
          </p:nvSpPr>
          <p:spPr>
            <a:xfrm>
              <a:off x="3782700" y="2757487"/>
              <a:ext cx="359400" cy="359400"/>
            </a:xfrm>
            <a:prstGeom prst="corner">
              <a:avLst>
                <a:gd name="adj1" fmla="val 50000"/>
                <a:gd name="adj2" fmla="val 50000"/>
              </a:avLst>
            </a:prstGeom>
            <a:grpFill/>
            <a:ln>
              <a:noFill/>
            </a:ln>
          </p:spPr>
          <p:txBody>
            <a:bodyPr lIns="91425" tIns="91425" rIns="91425" bIns="91425" anchor="ctr" anchorCtr="0">
              <a:noAutofit/>
            </a:bodyPr>
            <a:lstStyle/>
            <a:p>
              <a:pPr lvl="0">
                <a:spcBef>
                  <a:spcPts val="0"/>
                </a:spcBef>
                <a:buNone/>
              </a:pPr>
              <a:endParaRPr/>
            </a:p>
          </p:txBody>
        </p:sp>
        <p:sp>
          <p:nvSpPr>
            <p:cNvPr id="9" name="Shape 97">
              <a:extLst>
                <a:ext uri="{FF2B5EF4-FFF2-40B4-BE49-F238E27FC236}">
                  <a16:creationId xmlns:a16="http://schemas.microsoft.com/office/drawing/2014/main" id="{E6A53996-AA91-2D78-3702-2609494688CB}"/>
                </a:ext>
              </a:extLst>
            </p:cNvPr>
            <p:cNvSpPr/>
            <p:nvPr/>
          </p:nvSpPr>
          <p:spPr>
            <a:xfrm rot="-5400000">
              <a:off x="5001900" y="2757487"/>
              <a:ext cx="359400" cy="359400"/>
            </a:xfrm>
            <a:prstGeom prst="corner">
              <a:avLst>
                <a:gd name="adj1" fmla="val 50000"/>
                <a:gd name="adj2" fmla="val 50000"/>
              </a:avLst>
            </a:prstGeom>
            <a:grpFill/>
            <a:ln>
              <a:noFill/>
            </a:ln>
          </p:spPr>
          <p:txBody>
            <a:bodyPr lIns="91425" tIns="91425" rIns="91425" bIns="91425" anchor="ctr" anchorCtr="0">
              <a:noAutofit/>
            </a:bodyPr>
            <a:lstStyle/>
            <a:p>
              <a:pPr lvl="0">
                <a:spcBef>
                  <a:spcPts val="0"/>
                </a:spcBef>
                <a:buNone/>
              </a:pPr>
              <a:endParaRPr/>
            </a:p>
          </p:txBody>
        </p:sp>
        <p:sp>
          <p:nvSpPr>
            <p:cNvPr id="12" name="Shape 98">
              <a:extLst>
                <a:ext uri="{FF2B5EF4-FFF2-40B4-BE49-F238E27FC236}">
                  <a16:creationId xmlns:a16="http://schemas.microsoft.com/office/drawing/2014/main" id="{F1D7522B-D56E-03F9-7E4A-15147A0445D5}"/>
                </a:ext>
              </a:extLst>
            </p:cNvPr>
            <p:cNvSpPr/>
            <p:nvPr/>
          </p:nvSpPr>
          <p:spPr>
            <a:xfrm rot="5400000">
              <a:off x="3782699" y="1538287"/>
              <a:ext cx="359400" cy="359400"/>
            </a:xfrm>
            <a:prstGeom prst="corner">
              <a:avLst>
                <a:gd name="adj1" fmla="val 50000"/>
                <a:gd name="adj2" fmla="val 50000"/>
              </a:avLst>
            </a:prstGeom>
            <a:grpFill/>
            <a:ln>
              <a:noFill/>
            </a:ln>
          </p:spPr>
          <p:txBody>
            <a:bodyPr lIns="91425" tIns="91425" rIns="91425" bIns="91425" anchor="ctr" anchorCtr="0">
              <a:noAutofit/>
            </a:bodyPr>
            <a:lstStyle/>
            <a:p>
              <a:pPr lvl="0">
                <a:spcBef>
                  <a:spcPts val="0"/>
                </a:spcBef>
                <a:buNone/>
              </a:pPr>
              <a:endParaRPr/>
            </a:p>
          </p:txBody>
        </p:sp>
        <p:sp>
          <p:nvSpPr>
            <p:cNvPr id="13" name="Shape 99">
              <a:extLst>
                <a:ext uri="{FF2B5EF4-FFF2-40B4-BE49-F238E27FC236}">
                  <a16:creationId xmlns:a16="http://schemas.microsoft.com/office/drawing/2014/main" id="{2BD620BC-8EC1-C7EE-A9A3-159F690203F2}"/>
                </a:ext>
              </a:extLst>
            </p:cNvPr>
            <p:cNvSpPr/>
            <p:nvPr/>
          </p:nvSpPr>
          <p:spPr>
            <a:xfrm rot="10800000">
              <a:off x="5001899" y="1538287"/>
              <a:ext cx="359400" cy="359400"/>
            </a:xfrm>
            <a:prstGeom prst="corner">
              <a:avLst>
                <a:gd name="adj1" fmla="val 50000"/>
                <a:gd name="adj2" fmla="val 50000"/>
              </a:avLst>
            </a:prstGeom>
            <a:grpFill/>
            <a:ln>
              <a:noFill/>
            </a:ln>
          </p:spPr>
          <p:txBody>
            <a:bodyPr lIns="91425" tIns="91425" rIns="91425" bIns="91425" anchor="ctr" anchorCtr="0">
              <a:noAutofit/>
            </a:bodyPr>
            <a:lstStyle/>
            <a:p>
              <a:pPr lvl="0">
                <a:spcBef>
                  <a:spcPts val="0"/>
                </a:spcBef>
                <a:buNone/>
              </a:pPr>
              <a:endParaRPr/>
            </a:p>
          </p:txBody>
        </p:sp>
      </p:grpSp>
      <p:pic>
        <p:nvPicPr>
          <p:cNvPr id="14" name="Picture 1">
            <a:extLst>
              <a:ext uri="{FF2B5EF4-FFF2-40B4-BE49-F238E27FC236}">
                <a16:creationId xmlns:a16="http://schemas.microsoft.com/office/drawing/2014/main" id="{0B087D3D-D084-8184-43D7-059189DC032A}"/>
              </a:ext>
            </a:extLst>
          </p:cNvPr>
          <p:cNvPicPr>
            <a:picLocks noChangeAspect="1"/>
          </p:cNvPicPr>
          <p:nvPr/>
        </p:nvPicPr>
        <p:blipFill>
          <a:blip r:embed="rId3"/>
          <a:srcRect/>
          <a:stretch>
            <a:fillRect/>
          </a:stretch>
        </p:blipFill>
        <p:spPr bwMode="auto">
          <a:xfrm>
            <a:off x="3021227" y="1649078"/>
            <a:ext cx="2914826" cy="2423798"/>
          </a:xfrm>
          <a:prstGeom prst="rect">
            <a:avLst/>
          </a:prstGeom>
          <a:noFill/>
          <a:ln w="9525">
            <a:noFill/>
            <a:miter lim="800000"/>
            <a:headEnd/>
            <a:tailEnd/>
          </a:ln>
        </p:spPr>
      </p:pic>
      <p:pic>
        <p:nvPicPr>
          <p:cNvPr id="3" name="Picture 2">
            <a:extLst>
              <a:ext uri="{FF2B5EF4-FFF2-40B4-BE49-F238E27FC236}">
                <a16:creationId xmlns:a16="http://schemas.microsoft.com/office/drawing/2014/main" id="{8EBDB649-47C0-0D2F-4624-D33842BC0F48}"/>
              </a:ext>
            </a:extLst>
          </p:cNvPr>
          <p:cNvPicPr>
            <a:picLocks noChangeAspect="1"/>
          </p:cNvPicPr>
          <p:nvPr/>
        </p:nvPicPr>
        <p:blipFill>
          <a:blip r:embed="rId4"/>
          <a:srcRect/>
          <a:stretch/>
        </p:blipFill>
        <p:spPr>
          <a:xfrm>
            <a:off x="6397463" y="80068"/>
            <a:ext cx="2746537" cy="914105"/>
          </a:xfrm>
          <a:prstGeom prst="rect">
            <a:avLst/>
          </a:prstGeom>
        </p:spPr>
      </p:pic>
    </p:spTree>
    <p:extLst>
      <p:ext uri="{BB962C8B-B14F-4D97-AF65-F5344CB8AC3E}">
        <p14:creationId xmlns:p14="http://schemas.microsoft.com/office/powerpoint/2010/main" val="2113537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4640CA-9185-B34A-B984-22E2CEAE8DD1}"/>
              </a:ext>
            </a:extLst>
          </p:cNvPr>
          <p:cNvSpPr>
            <a:spLocks noChangeArrowheads="1"/>
          </p:cNvSpPr>
          <p:nvPr/>
        </p:nvSpPr>
        <p:spPr bwMode="auto">
          <a:xfrm>
            <a:off x="9144" y="0"/>
            <a:ext cx="9144000" cy="994173"/>
          </a:xfrm>
          <a:prstGeom prst="rect">
            <a:avLst/>
          </a:prstGeom>
          <a:solidFill>
            <a:srgbClr val="021D49"/>
          </a:solidFill>
          <a:ln>
            <a:noFill/>
          </a:ln>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en-US" altLang="en-US" sz="1800" dirty="0">
              <a:solidFill>
                <a:schemeClr val="accent1"/>
              </a:solidFill>
              <a:highlight>
                <a:srgbClr val="FFFF00"/>
              </a:highlight>
            </a:endParaRPr>
          </a:p>
        </p:txBody>
      </p:sp>
      <p:sp>
        <p:nvSpPr>
          <p:cNvPr id="2" name="Title 1">
            <a:extLst>
              <a:ext uri="{FF2B5EF4-FFF2-40B4-BE49-F238E27FC236}">
                <a16:creationId xmlns:a16="http://schemas.microsoft.com/office/drawing/2014/main" id="{6ACCCD4E-7BF5-0645-8F09-C8E2405CDCED}"/>
              </a:ext>
            </a:extLst>
          </p:cNvPr>
          <p:cNvSpPr>
            <a:spLocks noGrp="1"/>
          </p:cNvSpPr>
          <p:nvPr>
            <p:ph type="title"/>
          </p:nvPr>
        </p:nvSpPr>
        <p:spPr>
          <a:xfrm>
            <a:off x="628650" y="273844"/>
            <a:ext cx="5964174" cy="612315"/>
          </a:xfrm>
        </p:spPr>
        <p:txBody>
          <a:bodyPr>
            <a:noAutofit/>
          </a:bodyPr>
          <a:lstStyle/>
          <a:p>
            <a:r>
              <a:rPr kumimoji="0" lang="en-US" sz="2500" b="0" i="0" u="none" strike="noStrike" kern="1200" cap="none" spc="0" normalizeH="0" baseline="0" noProof="0" dirty="0">
                <a:ln>
                  <a:noFill/>
                </a:ln>
                <a:solidFill>
                  <a:schemeClr val="bg1"/>
                </a:solidFill>
                <a:effectLst/>
                <a:uLnTx/>
                <a:uFillTx/>
                <a:latin typeface="Proxima Nova ExCn Bl" panose="02000506030000020004" pitchFamily="50" charset="0"/>
                <a:ea typeface="+mj-ea"/>
                <a:cs typeface="+mj-cs"/>
              </a:rPr>
              <a:t>WHAT TO LOOK FOR IN POTENTIAL CAB MEMBERS?</a:t>
            </a:r>
            <a:endParaRPr lang="en-US" sz="2500" dirty="0">
              <a:solidFill>
                <a:schemeClr val="bg1"/>
              </a:solidFill>
              <a:latin typeface="Proxima Nova ExCn" panose="02000506030000020004" pitchFamily="2" charset="0"/>
              <a:cs typeface="Gill Sans SemiBold" panose="020B0502020104020203" pitchFamily="34" charset="-79"/>
            </a:endParaRPr>
          </a:p>
        </p:txBody>
      </p:sp>
      <p:pic>
        <p:nvPicPr>
          <p:cNvPr id="6" name="Content Placeholder 5">
            <a:extLst>
              <a:ext uri="{FF2B5EF4-FFF2-40B4-BE49-F238E27FC236}">
                <a16:creationId xmlns:a16="http://schemas.microsoft.com/office/drawing/2014/main" id="{94202850-3BE7-A349-AF66-43C16F8AA168}"/>
              </a:ext>
            </a:extLst>
          </p:cNvPr>
          <p:cNvPicPr>
            <a:picLocks noGrp="1" noChangeAspect="1"/>
          </p:cNvPicPr>
          <p:nvPr>
            <p:ph sz="half" idx="1"/>
          </p:nvPr>
        </p:nvPicPr>
        <p:blipFill>
          <a:blip r:embed="rId3"/>
          <a:srcRect/>
          <a:stretch/>
        </p:blipFill>
        <p:spPr>
          <a:xfrm>
            <a:off x="401515" y="1639556"/>
            <a:ext cx="2216666" cy="2770527"/>
          </a:xfrm>
        </p:spPr>
      </p:pic>
      <p:sp>
        <p:nvSpPr>
          <p:cNvPr id="4" name="Content Placeholder 3">
            <a:extLst>
              <a:ext uri="{FF2B5EF4-FFF2-40B4-BE49-F238E27FC236}">
                <a16:creationId xmlns:a16="http://schemas.microsoft.com/office/drawing/2014/main" id="{79C7743B-5D9A-0545-93B6-B13EB3FD4CB1}"/>
              </a:ext>
            </a:extLst>
          </p:cNvPr>
          <p:cNvSpPr>
            <a:spLocks noGrp="1"/>
          </p:cNvSpPr>
          <p:nvPr>
            <p:ph sz="half" idx="2"/>
          </p:nvPr>
        </p:nvSpPr>
        <p:spPr>
          <a:xfrm>
            <a:off x="2782869" y="1933971"/>
            <a:ext cx="5986242" cy="1636920"/>
          </a:xfrm>
        </p:spPr>
        <p:txBody>
          <a:bodyPr>
            <a:noAutofit/>
          </a:bodyPr>
          <a:lstStyle/>
          <a:p>
            <a:pPr marL="571500" lvl="1" indent="-571500">
              <a:spcBef>
                <a:spcPts val="0"/>
              </a:spcBef>
              <a:spcAft>
                <a:spcPts val="600"/>
              </a:spcAft>
            </a:pPr>
            <a:r>
              <a:rPr lang="en-US" sz="1500" dirty="0">
                <a:latin typeface="Rockwell" panose="02060603020205020403" pitchFamily="18" charset="0"/>
              </a:rPr>
              <a:t>Experienced and successful individual who works well collaboratively</a:t>
            </a:r>
          </a:p>
          <a:p>
            <a:pPr marL="571500" lvl="1" indent="-571500">
              <a:spcBef>
                <a:spcPts val="0"/>
              </a:spcBef>
              <a:spcAft>
                <a:spcPts val="600"/>
              </a:spcAft>
            </a:pPr>
            <a:r>
              <a:rPr lang="en-US" sz="1500" dirty="0">
                <a:latin typeface="Rockwell" panose="02060603020205020403" pitchFamily="18" charset="0"/>
              </a:rPr>
              <a:t>Has motivation and interests in the NFP program</a:t>
            </a:r>
          </a:p>
          <a:p>
            <a:pPr marL="571500" lvl="1" indent="-571500">
              <a:spcBef>
                <a:spcPts val="0"/>
              </a:spcBef>
              <a:spcAft>
                <a:spcPts val="600"/>
              </a:spcAft>
            </a:pPr>
            <a:r>
              <a:rPr lang="en-US" sz="1500" dirty="0">
                <a:latin typeface="Rockwell" panose="02060603020205020403" pitchFamily="18" charset="0"/>
              </a:rPr>
              <a:t>Excellent communication skills/ability to influence others</a:t>
            </a:r>
          </a:p>
          <a:p>
            <a:pPr marL="571500" lvl="1" indent="-571500">
              <a:spcBef>
                <a:spcPts val="0"/>
              </a:spcBef>
              <a:spcAft>
                <a:spcPts val="600"/>
              </a:spcAft>
            </a:pPr>
            <a:r>
              <a:rPr lang="en-US" sz="1500" dirty="0">
                <a:latin typeface="Rockwell" panose="02060603020205020403" pitchFamily="18" charset="0"/>
              </a:rPr>
              <a:t>A personal philosophy that supports NFP model</a:t>
            </a:r>
          </a:p>
          <a:p>
            <a:pPr marL="571500" lvl="1" indent="-571500">
              <a:spcBef>
                <a:spcPts val="0"/>
              </a:spcBef>
              <a:spcAft>
                <a:spcPts val="600"/>
              </a:spcAft>
            </a:pPr>
            <a:r>
              <a:rPr lang="en-US" sz="1500" dirty="0">
                <a:latin typeface="Rockwell" panose="02060603020205020403" pitchFamily="18" charset="0"/>
              </a:rPr>
              <a:t>Knowledge of and access to resources</a:t>
            </a:r>
          </a:p>
          <a:p>
            <a:pPr marL="571500" lvl="1" indent="-571500">
              <a:spcBef>
                <a:spcPts val="0"/>
              </a:spcBef>
              <a:spcAft>
                <a:spcPts val="600"/>
              </a:spcAft>
            </a:pPr>
            <a:r>
              <a:rPr lang="en-US" sz="1500" dirty="0">
                <a:latin typeface="Rockwell" panose="02060603020205020403" pitchFamily="18" charset="0"/>
              </a:rPr>
              <a:t>Has time to commit to the CAB</a:t>
            </a:r>
          </a:p>
        </p:txBody>
      </p:sp>
      <p:pic>
        <p:nvPicPr>
          <p:cNvPr id="3" name="Picture 2">
            <a:extLst>
              <a:ext uri="{FF2B5EF4-FFF2-40B4-BE49-F238E27FC236}">
                <a16:creationId xmlns:a16="http://schemas.microsoft.com/office/drawing/2014/main" id="{0C289A79-7D71-F388-110B-02EC89595C5C}"/>
              </a:ext>
            </a:extLst>
          </p:cNvPr>
          <p:cNvPicPr>
            <a:picLocks noChangeAspect="1"/>
          </p:cNvPicPr>
          <p:nvPr/>
        </p:nvPicPr>
        <p:blipFill>
          <a:blip r:embed="rId4"/>
          <a:srcRect/>
          <a:stretch/>
        </p:blipFill>
        <p:spPr>
          <a:xfrm>
            <a:off x="6397463" y="80068"/>
            <a:ext cx="2746537" cy="914105"/>
          </a:xfrm>
          <a:prstGeom prst="rect">
            <a:avLst/>
          </a:prstGeom>
        </p:spPr>
      </p:pic>
    </p:spTree>
    <p:extLst>
      <p:ext uri="{BB962C8B-B14F-4D97-AF65-F5344CB8AC3E}">
        <p14:creationId xmlns:p14="http://schemas.microsoft.com/office/powerpoint/2010/main" val="824661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4640CA-9185-B34A-B984-22E2CEAE8DD1}"/>
              </a:ext>
            </a:extLst>
          </p:cNvPr>
          <p:cNvSpPr>
            <a:spLocks noChangeArrowheads="1"/>
          </p:cNvSpPr>
          <p:nvPr/>
        </p:nvSpPr>
        <p:spPr bwMode="auto">
          <a:xfrm>
            <a:off x="9144" y="0"/>
            <a:ext cx="9144000" cy="994173"/>
          </a:xfrm>
          <a:prstGeom prst="rect">
            <a:avLst/>
          </a:prstGeom>
          <a:solidFill>
            <a:srgbClr val="021D49"/>
          </a:solidFill>
          <a:ln>
            <a:noFill/>
          </a:ln>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en-US" altLang="en-US" sz="1800" dirty="0">
              <a:solidFill>
                <a:schemeClr val="accent1"/>
              </a:solidFill>
              <a:highlight>
                <a:srgbClr val="FFFF00"/>
              </a:highlight>
            </a:endParaRPr>
          </a:p>
        </p:txBody>
      </p:sp>
      <p:sp>
        <p:nvSpPr>
          <p:cNvPr id="2" name="Title 1">
            <a:extLst>
              <a:ext uri="{FF2B5EF4-FFF2-40B4-BE49-F238E27FC236}">
                <a16:creationId xmlns:a16="http://schemas.microsoft.com/office/drawing/2014/main" id="{6ACCCD4E-7BF5-0645-8F09-C8E2405CDCED}"/>
              </a:ext>
            </a:extLst>
          </p:cNvPr>
          <p:cNvSpPr>
            <a:spLocks noGrp="1"/>
          </p:cNvSpPr>
          <p:nvPr>
            <p:ph type="title"/>
          </p:nvPr>
        </p:nvSpPr>
        <p:spPr>
          <a:xfrm>
            <a:off x="628650" y="273844"/>
            <a:ext cx="5964174" cy="612315"/>
          </a:xfrm>
        </p:spPr>
        <p:txBody>
          <a:bodyPr>
            <a:normAutofit/>
          </a:bodyPr>
          <a:lstStyle/>
          <a:p>
            <a:r>
              <a:rPr lang="en-US" sz="2500" dirty="0">
                <a:solidFill>
                  <a:schemeClr val="bg1"/>
                </a:solidFill>
                <a:latin typeface="Proxima Nova ExCn Bl" panose="02000506030000020004" pitchFamily="50" charset="0"/>
              </a:rPr>
              <a:t>POTENTIAL CAB MEMBERS COULD BE:</a:t>
            </a:r>
          </a:p>
        </p:txBody>
      </p:sp>
      <p:sp>
        <p:nvSpPr>
          <p:cNvPr id="4" name="TextBox 3">
            <a:extLst>
              <a:ext uri="{FF2B5EF4-FFF2-40B4-BE49-F238E27FC236}">
                <a16:creationId xmlns:a16="http://schemas.microsoft.com/office/drawing/2014/main" id="{08F375F6-683A-32D0-C2B0-28D63F1DE82F}"/>
              </a:ext>
            </a:extLst>
          </p:cNvPr>
          <p:cNvSpPr txBox="1"/>
          <p:nvPr/>
        </p:nvSpPr>
        <p:spPr>
          <a:xfrm>
            <a:off x="1943001" y="1812417"/>
            <a:ext cx="5664027" cy="3554819"/>
          </a:xfrm>
          <a:prstGeom prst="rect">
            <a:avLst/>
          </a:prstGeom>
          <a:noFill/>
        </p:spPr>
        <p:txBody>
          <a:bodyPr wrap="square" numCol="2">
            <a:spAutoFit/>
          </a:bodyPr>
          <a:lstStyle/>
          <a:p>
            <a:pPr marL="285750" indent="-285750">
              <a:buFont typeface="Arial" panose="020B0604020202020204" pitchFamily="34" charset="0"/>
              <a:buChar char="•"/>
            </a:pPr>
            <a:r>
              <a:rPr lang="en-US" sz="1500" dirty="0">
                <a:solidFill>
                  <a:schemeClr val="tx1"/>
                </a:solidFill>
                <a:latin typeface="Rockwell" panose="02060603020205020403" pitchFamily="18" charset="0"/>
              </a:rPr>
              <a:t>Local Nursing Leader</a:t>
            </a:r>
            <a:endParaRPr lang="en-US" sz="1500" dirty="0">
              <a:latin typeface="Rockwell" panose="02060603020205020403" pitchFamily="18" charset="0"/>
            </a:endParaRPr>
          </a:p>
          <a:p>
            <a:pPr marL="285750" indent="-285750">
              <a:buFont typeface="Arial" panose="020B0604020202020204" pitchFamily="34" charset="0"/>
              <a:buChar char="•"/>
            </a:pPr>
            <a:r>
              <a:rPr lang="en-US" sz="1500" dirty="0">
                <a:solidFill>
                  <a:schemeClr val="tx1"/>
                </a:solidFill>
                <a:latin typeface="Rockwell" panose="02060603020205020403" pitchFamily="18" charset="0"/>
              </a:rPr>
              <a:t>Business leaders- large and small</a:t>
            </a:r>
            <a:endParaRPr lang="en-US" sz="1500" dirty="0">
              <a:latin typeface="Rockwell" panose="02060603020205020403" pitchFamily="18" charset="0"/>
            </a:endParaRPr>
          </a:p>
          <a:p>
            <a:pPr marL="285750" indent="-285750">
              <a:buFont typeface="Arial" panose="020B0604020202020204" pitchFamily="34" charset="0"/>
              <a:buChar char="•"/>
            </a:pPr>
            <a:r>
              <a:rPr lang="en-US" sz="1500" dirty="0">
                <a:solidFill>
                  <a:schemeClr val="tx1"/>
                </a:solidFill>
                <a:latin typeface="Rockwell" panose="02060603020205020403" pitchFamily="18" charset="0"/>
              </a:rPr>
              <a:t>Health care providers</a:t>
            </a:r>
            <a:endParaRPr lang="en-US" sz="1500" dirty="0">
              <a:latin typeface="Rockwell" panose="02060603020205020403" pitchFamily="18" charset="0"/>
            </a:endParaRPr>
          </a:p>
          <a:p>
            <a:pPr marL="285750" indent="-285750">
              <a:buFont typeface="Arial" panose="020B0604020202020204" pitchFamily="34" charset="0"/>
              <a:buChar char="•"/>
            </a:pPr>
            <a:r>
              <a:rPr lang="en-US" sz="1500" dirty="0">
                <a:solidFill>
                  <a:schemeClr val="tx1"/>
                </a:solidFill>
                <a:latin typeface="Rockwell" panose="02060603020205020403" pitchFamily="18" charset="0"/>
              </a:rPr>
              <a:t>Foundation representatives</a:t>
            </a:r>
            <a:endParaRPr lang="en-US" sz="1500" dirty="0">
              <a:latin typeface="Rockwell" panose="02060603020205020403" pitchFamily="18" charset="0"/>
            </a:endParaRPr>
          </a:p>
          <a:p>
            <a:pPr marL="285750" indent="-285750">
              <a:buFont typeface="Arial" panose="020B0604020202020204" pitchFamily="34" charset="0"/>
              <a:buChar char="•"/>
            </a:pPr>
            <a:r>
              <a:rPr lang="en-US" sz="1500" dirty="0">
                <a:solidFill>
                  <a:schemeClr val="tx1"/>
                </a:solidFill>
                <a:latin typeface="Rockwell" panose="02060603020205020403" pitchFamily="18" charset="0"/>
              </a:rPr>
              <a:t>Judicial system representatives</a:t>
            </a:r>
            <a:endParaRPr lang="en-US" sz="1500" dirty="0">
              <a:latin typeface="Rockwell" panose="02060603020205020403" pitchFamily="18" charset="0"/>
            </a:endParaRPr>
          </a:p>
          <a:p>
            <a:pPr marL="285750" indent="-285750">
              <a:buFont typeface="Arial" panose="020B0604020202020204" pitchFamily="34" charset="0"/>
              <a:buChar char="•"/>
            </a:pPr>
            <a:r>
              <a:rPr lang="en-US" sz="1500" dirty="0">
                <a:solidFill>
                  <a:schemeClr val="tx1"/>
                </a:solidFill>
                <a:latin typeface="Rockwell" panose="02060603020205020403" pitchFamily="18" charset="0"/>
              </a:rPr>
              <a:t>Law enforcement</a:t>
            </a:r>
            <a:endParaRPr lang="en-US" sz="1500" dirty="0">
              <a:latin typeface="Rockwell" panose="02060603020205020403" pitchFamily="18" charset="0"/>
            </a:endParaRPr>
          </a:p>
          <a:p>
            <a:pPr marL="285750" indent="-285750">
              <a:buFont typeface="Arial" panose="020B0604020202020204" pitchFamily="34" charset="0"/>
              <a:buChar char="•"/>
            </a:pPr>
            <a:r>
              <a:rPr lang="en-US" sz="1500" dirty="0">
                <a:solidFill>
                  <a:schemeClr val="tx1"/>
                </a:solidFill>
                <a:latin typeface="Rockwell" panose="02060603020205020403" pitchFamily="18" charset="0"/>
              </a:rPr>
              <a:t>Childcare representatives</a:t>
            </a:r>
          </a:p>
          <a:p>
            <a:pPr marL="285750" indent="-285750">
              <a:buFont typeface="Arial" panose="020B0604020202020204" pitchFamily="34" charset="0"/>
              <a:buChar char="•"/>
            </a:pPr>
            <a:endParaRPr lang="en-US" sz="1500" dirty="0">
              <a:latin typeface="Rockwell" panose="02060603020205020403" pitchFamily="18" charset="0"/>
            </a:endParaRPr>
          </a:p>
          <a:p>
            <a:pPr marL="285750" indent="-285750">
              <a:buFont typeface="Arial" panose="020B0604020202020204" pitchFamily="34" charset="0"/>
              <a:buChar char="•"/>
            </a:pPr>
            <a:endParaRPr lang="en-US" sz="1500" dirty="0">
              <a:solidFill>
                <a:schemeClr val="tx1"/>
              </a:solidFill>
              <a:latin typeface="Rockwell" panose="02060603020205020403" pitchFamily="18" charset="0"/>
            </a:endParaRPr>
          </a:p>
          <a:p>
            <a:pPr marL="285750" indent="-285750">
              <a:buFont typeface="Arial" panose="020B0604020202020204" pitchFamily="34" charset="0"/>
              <a:buChar char="•"/>
            </a:pPr>
            <a:endParaRPr lang="en-US" sz="1500" dirty="0">
              <a:latin typeface="Rockwell" panose="02060603020205020403" pitchFamily="18" charset="0"/>
            </a:endParaRPr>
          </a:p>
          <a:p>
            <a:pPr marL="285750" indent="-285750">
              <a:buFont typeface="Arial" panose="020B0604020202020204" pitchFamily="34" charset="0"/>
              <a:buChar char="•"/>
            </a:pPr>
            <a:endParaRPr lang="en-US" sz="1500" dirty="0">
              <a:solidFill>
                <a:schemeClr val="tx1"/>
              </a:solidFill>
              <a:latin typeface="Rockwell" panose="02060603020205020403" pitchFamily="18" charset="0"/>
            </a:endParaRPr>
          </a:p>
          <a:p>
            <a:pPr marL="285750" indent="-285750">
              <a:buFont typeface="Arial" panose="020B0604020202020204" pitchFamily="34" charset="0"/>
              <a:buChar char="•"/>
            </a:pPr>
            <a:endParaRPr lang="en-US" sz="1500" dirty="0">
              <a:latin typeface="Rockwell" panose="02060603020205020403" pitchFamily="18" charset="0"/>
            </a:endParaRPr>
          </a:p>
          <a:p>
            <a:pPr marL="285750" indent="-285750">
              <a:buFont typeface="Arial" panose="020B0604020202020204" pitchFamily="34" charset="0"/>
              <a:buChar char="•"/>
            </a:pPr>
            <a:endParaRPr lang="en-US" sz="1500" dirty="0">
              <a:latin typeface="Rockwell" panose="02060603020205020403" pitchFamily="18" charset="0"/>
            </a:endParaRPr>
          </a:p>
          <a:p>
            <a:pPr marL="285750" indent="-285750">
              <a:buFont typeface="Arial" panose="020B0604020202020204" pitchFamily="34" charset="0"/>
              <a:buChar char="•"/>
            </a:pPr>
            <a:r>
              <a:rPr lang="en-US" sz="1500" dirty="0">
                <a:solidFill>
                  <a:schemeClr val="tx1"/>
                </a:solidFill>
                <a:latin typeface="Rockwell" panose="02060603020205020403" pitchFamily="18" charset="0"/>
              </a:rPr>
              <a:t>Higher Education</a:t>
            </a:r>
          </a:p>
          <a:p>
            <a:pPr marL="285750" indent="-285750">
              <a:buFont typeface="Arial" panose="020B0604020202020204" pitchFamily="34" charset="0"/>
              <a:buChar char="•"/>
            </a:pPr>
            <a:r>
              <a:rPr lang="en-US" sz="1500" dirty="0">
                <a:solidFill>
                  <a:schemeClr val="tx1"/>
                </a:solidFill>
                <a:latin typeface="Rockwell" panose="02060603020205020403" pitchFamily="18" charset="0"/>
              </a:rPr>
              <a:t>Referral sources </a:t>
            </a:r>
          </a:p>
          <a:p>
            <a:pPr marL="285750" indent="-285750">
              <a:buFont typeface="Arial" panose="020B0604020202020204" pitchFamily="34" charset="0"/>
              <a:buChar char="•"/>
            </a:pPr>
            <a:r>
              <a:rPr lang="en-US" sz="1500" dirty="0">
                <a:solidFill>
                  <a:schemeClr val="tx1"/>
                </a:solidFill>
                <a:latin typeface="Rockwell" panose="02060603020205020403" pitchFamily="18" charset="0"/>
              </a:rPr>
              <a:t>Faith based Community</a:t>
            </a:r>
          </a:p>
          <a:p>
            <a:pPr marL="285750" indent="-285750">
              <a:buFont typeface="Arial" panose="020B0604020202020204" pitchFamily="34" charset="0"/>
              <a:buChar char="•"/>
            </a:pPr>
            <a:r>
              <a:rPr lang="en-US" sz="1500" dirty="0">
                <a:solidFill>
                  <a:schemeClr val="tx1"/>
                </a:solidFill>
                <a:latin typeface="Rockwell" panose="02060603020205020403" pitchFamily="18" charset="0"/>
              </a:rPr>
              <a:t>NFP graduates</a:t>
            </a:r>
          </a:p>
          <a:p>
            <a:pPr marL="285750" indent="-285750">
              <a:buFont typeface="Arial" panose="020B0604020202020204" pitchFamily="34" charset="0"/>
              <a:buChar char="•"/>
            </a:pPr>
            <a:r>
              <a:rPr lang="en-US" sz="1500" dirty="0">
                <a:solidFill>
                  <a:schemeClr val="tx1"/>
                </a:solidFill>
                <a:latin typeface="Rockwell" panose="02060603020205020403" pitchFamily="18" charset="0"/>
              </a:rPr>
              <a:t>Elected official</a:t>
            </a:r>
          </a:p>
          <a:p>
            <a:pPr marL="285750" indent="-285750">
              <a:buFont typeface="Arial" panose="020B0604020202020204" pitchFamily="34" charset="0"/>
              <a:buChar char="•"/>
            </a:pPr>
            <a:r>
              <a:rPr lang="en-US" sz="1500" dirty="0">
                <a:solidFill>
                  <a:schemeClr val="tx1"/>
                </a:solidFill>
                <a:latin typeface="Rockwell" panose="02060603020205020403" pitchFamily="18" charset="0"/>
              </a:rPr>
              <a:t>Active community volunteers</a:t>
            </a:r>
          </a:p>
          <a:p>
            <a:pPr marL="285750" indent="-285750">
              <a:buFont typeface="Arial" panose="020B0604020202020204" pitchFamily="34" charset="0"/>
              <a:buChar char="•"/>
            </a:pPr>
            <a:r>
              <a:rPr lang="en-US" sz="1500" dirty="0">
                <a:solidFill>
                  <a:schemeClr val="tx1"/>
                </a:solidFill>
                <a:latin typeface="Rockwell" panose="02060603020205020403" pitchFamily="18" charset="0"/>
              </a:rPr>
              <a:t>Education leader from P-12 system</a:t>
            </a:r>
          </a:p>
        </p:txBody>
      </p:sp>
      <p:grpSp>
        <p:nvGrpSpPr>
          <p:cNvPr id="5" name="Shape 95">
            <a:extLst>
              <a:ext uri="{FF2B5EF4-FFF2-40B4-BE49-F238E27FC236}">
                <a16:creationId xmlns:a16="http://schemas.microsoft.com/office/drawing/2014/main" id="{FDD96E55-BB00-7D39-78B2-690BC60D5F9A}"/>
              </a:ext>
            </a:extLst>
          </p:cNvPr>
          <p:cNvGrpSpPr/>
          <p:nvPr/>
        </p:nvGrpSpPr>
        <p:grpSpPr>
          <a:xfrm>
            <a:off x="1194050" y="1152122"/>
            <a:ext cx="6724264" cy="3531092"/>
            <a:chOff x="3782699" y="1538287"/>
            <a:chExt cx="1578600" cy="1578600"/>
          </a:xfrm>
          <a:solidFill>
            <a:srgbClr val="0F3A68"/>
          </a:solidFill>
        </p:grpSpPr>
        <p:sp>
          <p:nvSpPr>
            <p:cNvPr id="6" name="Shape 96">
              <a:extLst>
                <a:ext uri="{FF2B5EF4-FFF2-40B4-BE49-F238E27FC236}">
                  <a16:creationId xmlns:a16="http://schemas.microsoft.com/office/drawing/2014/main" id="{94B714E1-02CE-4CDC-50B9-B8FEC38E9399}"/>
                </a:ext>
              </a:extLst>
            </p:cNvPr>
            <p:cNvSpPr/>
            <p:nvPr/>
          </p:nvSpPr>
          <p:spPr>
            <a:xfrm>
              <a:off x="3782700" y="2757487"/>
              <a:ext cx="359400" cy="359400"/>
            </a:xfrm>
            <a:prstGeom prst="corner">
              <a:avLst>
                <a:gd name="adj1" fmla="val 50000"/>
                <a:gd name="adj2" fmla="val 50000"/>
              </a:avLst>
            </a:prstGeom>
            <a:grpFill/>
            <a:ln>
              <a:noFill/>
            </a:ln>
          </p:spPr>
          <p:txBody>
            <a:bodyPr lIns="91425" tIns="91425" rIns="91425" bIns="91425" anchor="ctr" anchorCtr="0">
              <a:noAutofit/>
            </a:bodyPr>
            <a:lstStyle/>
            <a:p>
              <a:pPr lvl="0">
                <a:spcBef>
                  <a:spcPts val="0"/>
                </a:spcBef>
                <a:buNone/>
              </a:pPr>
              <a:endParaRPr/>
            </a:p>
          </p:txBody>
        </p:sp>
        <p:sp>
          <p:nvSpPr>
            <p:cNvPr id="15" name="Shape 97">
              <a:extLst>
                <a:ext uri="{FF2B5EF4-FFF2-40B4-BE49-F238E27FC236}">
                  <a16:creationId xmlns:a16="http://schemas.microsoft.com/office/drawing/2014/main" id="{09915F1C-7C00-222A-2359-15AAFAA94AD4}"/>
                </a:ext>
              </a:extLst>
            </p:cNvPr>
            <p:cNvSpPr/>
            <p:nvPr/>
          </p:nvSpPr>
          <p:spPr>
            <a:xfrm rot="-5400000">
              <a:off x="5001900" y="2757487"/>
              <a:ext cx="359400" cy="359400"/>
            </a:xfrm>
            <a:prstGeom prst="corner">
              <a:avLst>
                <a:gd name="adj1" fmla="val 50000"/>
                <a:gd name="adj2" fmla="val 50000"/>
              </a:avLst>
            </a:prstGeom>
            <a:grpFill/>
            <a:ln>
              <a:noFill/>
            </a:ln>
          </p:spPr>
          <p:txBody>
            <a:bodyPr lIns="91425" tIns="91425" rIns="91425" bIns="91425" anchor="ctr" anchorCtr="0">
              <a:noAutofit/>
            </a:bodyPr>
            <a:lstStyle/>
            <a:p>
              <a:pPr lvl="0">
                <a:spcBef>
                  <a:spcPts val="0"/>
                </a:spcBef>
                <a:buNone/>
              </a:pPr>
              <a:endParaRPr/>
            </a:p>
          </p:txBody>
        </p:sp>
        <p:sp>
          <p:nvSpPr>
            <p:cNvPr id="16" name="Shape 98">
              <a:extLst>
                <a:ext uri="{FF2B5EF4-FFF2-40B4-BE49-F238E27FC236}">
                  <a16:creationId xmlns:a16="http://schemas.microsoft.com/office/drawing/2014/main" id="{37722807-DE27-85EF-F58A-12A41485C450}"/>
                </a:ext>
              </a:extLst>
            </p:cNvPr>
            <p:cNvSpPr/>
            <p:nvPr/>
          </p:nvSpPr>
          <p:spPr>
            <a:xfrm rot="5400000">
              <a:off x="3782699" y="1538287"/>
              <a:ext cx="359400" cy="359400"/>
            </a:xfrm>
            <a:prstGeom prst="corner">
              <a:avLst>
                <a:gd name="adj1" fmla="val 50000"/>
                <a:gd name="adj2" fmla="val 50000"/>
              </a:avLst>
            </a:prstGeom>
            <a:grpFill/>
            <a:ln>
              <a:noFill/>
            </a:ln>
          </p:spPr>
          <p:txBody>
            <a:bodyPr lIns="91425" tIns="91425" rIns="91425" bIns="91425" anchor="ctr" anchorCtr="0">
              <a:noAutofit/>
            </a:bodyPr>
            <a:lstStyle/>
            <a:p>
              <a:pPr lvl="0">
                <a:spcBef>
                  <a:spcPts val="0"/>
                </a:spcBef>
                <a:buNone/>
              </a:pPr>
              <a:endParaRPr/>
            </a:p>
          </p:txBody>
        </p:sp>
        <p:sp>
          <p:nvSpPr>
            <p:cNvPr id="17" name="Shape 99">
              <a:extLst>
                <a:ext uri="{FF2B5EF4-FFF2-40B4-BE49-F238E27FC236}">
                  <a16:creationId xmlns:a16="http://schemas.microsoft.com/office/drawing/2014/main" id="{D67795D8-FD75-E1A6-0325-2E12048EB3CA}"/>
                </a:ext>
              </a:extLst>
            </p:cNvPr>
            <p:cNvSpPr/>
            <p:nvPr/>
          </p:nvSpPr>
          <p:spPr>
            <a:xfrm rot="10800000">
              <a:off x="5001899" y="1538287"/>
              <a:ext cx="359400" cy="359400"/>
            </a:xfrm>
            <a:prstGeom prst="corner">
              <a:avLst>
                <a:gd name="adj1" fmla="val 50000"/>
                <a:gd name="adj2" fmla="val 50000"/>
              </a:avLst>
            </a:prstGeom>
            <a:grpFill/>
            <a:ln>
              <a:noFill/>
            </a:ln>
          </p:spPr>
          <p:txBody>
            <a:bodyPr lIns="91425" tIns="91425" rIns="91425" bIns="91425" anchor="ctr" anchorCtr="0">
              <a:noAutofit/>
            </a:bodyPr>
            <a:lstStyle/>
            <a:p>
              <a:pPr lvl="0">
                <a:spcBef>
                  <a:spcPts val="0"/>
                </a:spcBef>
                <a:buNone/>
              </a:pPr>
              <a:endParaRPr/>
            </a:p>
          </p:txBody>
        </p:sp>
      </p:grpSp>
      <p:pic>
        <p:nvPicPr>
          <p:cNvPr id="3" name="Picture 2">
            <a:extLst>
              <a:ext uri="{FF2B5EF4-FFF2-40B4-BE49-F238E27FC236}">
                <a16:creationId xmlns:a16="http://schemas.microsoft.com/office/drawing/2014/main" id="{49BCE6C4-4DCA-519E-9447-7D0AD4CA979E}"/>
              </a:ext>
            </a:extLst>
          </p:cNvPr>
          <p:cNvPicPr>
            <a:picLocks noChangeAspect="1"/>
          </p:cNvPicPr>
          <p:nvPr/>
        </p:nvPicPr>
        <p:blipFill>
          <a:blip r:embed="rId3"/>
          <a:srcRect/>
          <a:stretch/>
        </p:blipFill>
        <p:spPr>
          <a:xfrm>
            <a:off x="6316674" y="80068"/>
            <a:ext cx="2746537" cy="914105"/>
          </a:xfrm>
          <a:prstGeom prst="rect">
            <a:avLst/>
          </a:prstGeom>
        </p:spPr>
      </p:pic>
    </p:spTree>
    <p:extLst>
      <p:ext uri="{BB962C8B-B14F-4D97-AF65-F5344CB8AC3E}">
        <p14:creationId xmlns:p14="http://schemas.microsoft.com/office/powerpoint/2010/main" val="2967175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4640CA-9185-B34A-B984-22E2CEAE8DD1}"/>
              </a:ext>
            </a:extLst>
          </p:cNvPr>
          <p:cNvSpPr>
            <a:spLocks noChangeArrowheads="1"/>
          </p:cNvSpPr>
          <p:nvPr/>
        </p:nvSpPr>
        <p:spPr bwMode="auto">
          <a:xfrm>
            <a:off x="9144" y="0"/>
            <a:ext cx="9144000" cy="994173"/>
          </a:xfrm>
          <a:prstGeom prst="rect">
            <a:avLst/>
          </a:prstGeom>
          <a:solidFill>
            <a:srgbClr val="021D49"/>
          </a:solidFill>
          <a:ln>
            <a:noFill/>
          </a:ln>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en-US" altLang="en-US" sz="1800" dirty="0">
              <a:solidFill>
                <a:schemeClr val="accent1"/>
              </a:solidFill>
              <a:highlight>
                <a:srgbClr val="FFFF00"/>
              </a:highlight>
            </a:endParaRPr>
          </a:p>
        </p:txBody>
      </p:sp>
      <p:sp>
        <p:nvSpPr>
          <p:cNvPr id="2" name="Title 1">
            <a:extLst>
              <a:ext uri="{FF2B5EF4-FFF2-40B4-BE49-F238E27FC236}">
                <a16:creationId xmlns:a16="http://schemas.microsoft.com/office/drawing/2014/main" id="{6ACCCD4E-7BF5-0645-8F09-C8E2405CDCED}"/>
              </a:ext>
            </a:extLst>
          </p:cNvPr>
          <p:cNvSpPr>
            <a:spLocks noGrp="1"/>
          </p:cNvSpPr>
          <p:nvPr>
            <p:ph type="title"/>
          </p:nvPr>
        </p:nvSpPr>
        <p:spPr>
          <a:xfrm>
            <a:off x="628650" y="273844"/>
            <a:ext cx="5964174" cy="612315"/>
          </a:xfrm>
        </p:spPr>
        <p:txBody>
          <a:bodyPr>
            <a:normAutofit/>
          </a:bodyPr>
          <a:lstStyle/>
          <a:p>
            <a:r>
              <a:rPr lang="en-US" sz="2500" dirty="0">
                <a:solidFill>
                  <a:schemeClr val="bg1"/>
                </a:solidFill>
                <a:latin typeface="Proxima Nova ExCn Bl" panose="02000506030000020004" pitchFamily="50" charset="0"/>
              </a:rPr>
              <a:t>RULES OF ENGAGEMENT— DEVELOPING BY-LAWS </a:t>
            </a:r>
          </a:p>
        </p:txBody>
      </p:sp>
      <p:sp>
        <p:nvSpPr>
          <p:cNvPr id="9" name="Shape 144">
            <a:extLst>
              <a:ext uri="{FF2B5EF4-FFF2-40B4-BE49-F238E27FC236}">
                <a16:creationId xmlns:a16="http://schemas.microsoft.com/office/drawing/2014/main" id="{852E78BE-7812-A261-88AC-E1CC8FB7BA59}"/>
              </a:ext>
            </a:extLst>
          </p:cNvPr>
          <p:cNvSpPr/>
          <p:nvPr/>
        </p:nvSpPr>
        <p:spPr>
          <a:xfrm>
            <a:off x="3086100" y="1596081"/>
            <a:ext cx="2724300" cy="2724300"/>
          </a:xfrm>
          <a:prstGeom prst="ellipse">
            <a:avLst/>
          </a:prstGeom>
          <a:noFill/>
          <a:ln w="114300" cap="flat" cmpd="sng">
            <a:solidFill>
              <a:srgbClr val="FFDE00"/>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sz="2400" dirty="0">
                <a:latin typeface="Rockwell" panose="02060603020205020403" pitchFamily="18" charset="0"/>
                <a:ea typeface="Montserrat"/>
                <a:cs typeface="Montserrat"/>
                <a:sym typeface="Montserrat"/>
              </a:rPr>
              <a:t>Gray</a:t>
            </a:r>
          </a:p>
        </p:txBody>
      </p:sp>
      <p:sp>
        <p:nvSpPr>
          <p:cNvPr id="12" name="Shape 145">
            <a:extLst>
              <a:ext uri="{FF2B5EF4-FFF2-40B4-BE49-F238E27FC236}">
                <a16:creationId xmlns:a16="http://schemas.microsoft.com/office/drawing/2014/main" id="{98012FF6-AB4F-CFB4-9BD6-0933BA9E11A2}"/>
              </a:ext>
            </a:extLst>
          </p:cNvPr>
          <p:cNvSpPr/>
          <p:nvPr/>
        </p:nvSpPr>
        <p:spPr>
          <a:xfrm>
            <a:off x="628650" y="1596081"/>
            <a:ext cx="2724300" cy="2724300"/>
          </a:xfrm>
          <a:prstGeom prst="ellipse">
            <a:avLst/>
          </a:prstGeom>
          <a:noFill/>
          <a:ln w="114300" cap="flat" cmpd="sng">
            <a:solidFill>
              <a:srgbClr val="021D49"/>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sz="2400" dirty="0">
                <a:latin typeface="Rockwell" panose="02060603020205020403" pitchFamily="18" charset="0"/>
                <a:ea typeface="Montserrat"/>
                <a:cs typeface="Montserrat"/>
                <a:sym typeface="Montserrat"/>
              </a:rPr>
              <a:t>White</a:t>
            </a:r>
          </a:p>
        </p:txBody>
      </p:sp>
      <p:sp>
        <p:nvSpPr>
          <p:cNvPr id="13" name="Shape 146">
            <a:extLst>
              <a:ext uri="{FF2B5EF4-FFF2-40B4-BE49-F238E27FC236}">
                <a16:creationId xmlns:a16="http://schemas.microsoft.com/office/drawing/2014/main" id="{8A3EE1F5-C390-C74D-B3BE-131D9B68F5A1}"/>
              </a:ext>
            </a:extLst>
          </p:cNvPr>
          <p:cNvSpPr/>
          <p:nvPr/>
        </p:nvSpPr>
        <p:spPr>
          <a:xfrm>
            <a:off x="5581650" y="1596081"/>
            <a:ext cx="2724300" cy="2724300"/>
          </a:xfrm>
          <a:prstGeom prst="ellipse">
            <a:avLst/>
          </a:prstGeom>
          <a:noFill/>
          <a:ln w="114300" cap="flat" cmpd="sng">
            <a:solidFill>
              <a:schemeClr val="tx1"/>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sz="2400" dirty="0">
                <a:latin typeface="Rockwell" panose="02060603020205020403" pitchFamily="18" charset="0"/>
                <a:ea typeface="Montserrat"/>
                <a:cs typeface="Montserrat"/>
                <a:sym typeface="Montserrat"/>
              </a:rPr>
              <a:t>Black</a:t>
            </a:r>
          </a:p>
        </p:txBody>
      </p:sp>
      <p:pic>
        <p:nvPicPr>
          <p:cNvPr id="3" name="Picture 2">
            <a:extLst>
              <a:ext uri="{FF2B5EF4-FFF2-40B4-BE49-F238E27FC236}">
                <a16:creationId xmlns:a16="http://schemas.microsoft.com/office/drawing/2014/main" id="{FDDC60BD-94AB-87E0-886A-38F64FFCA65A}"/>
              </a:ext>
            </a:extLst>
          </p:cNvPr>
          <p:cNvPicPr>
            <a:picLocks noChangeAspect="1"/>
          </p:cNvPicPr>
          <p:nvPr/>
        </p:nvPicPr>
        <p:blipFill>
          <a:blip r:embed="rId3"/>
          <a:srcRect/>
          <a:stretch/>
        </p:blipFill>
        <p:spPr>
          <a:xfrm>
            <a:off x="6297821" y="80068"/>
            <a:ext cx="2746537" cy="914105"/>
          </a:xfrm>
          <a:prstGeom prst="rect">
            <a:avLst/>
          </a:prstGeom>
        </p:spPr>
      </p:pic>
    </p:spTree>
    <p:extLst>
      <p:ext uri="{BB962C8B-B14F-4D97-AF65-F5344CB8AC3E}">
        <p14:creationId xmlns:p14="http://schemas.microsoft.com/office/powerpoint/2010/main" val="337816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4640CA-9185-B34A-B984-22E2CEAE8DD1}"/>
              </a:ext>
            </a:extLst>
          </p:cNvPr>
          <p:cNvSpPr>
            <a:spLocks noChangeArrowheads="1"/>
          </p:cNvSpPr>
          <p:nvPr/>
        </p:nvSpPr>
        <p:spPr bwMode="auto">
          <a:xfrm>
            <a:off x="9144" y="0"/>
            <a:ext cx="9144000" cy="994173"/>
          </a:xfrm>
          <a:prstGeom prst="rect">
            <a:avLst/>
          </a:prstGeom>
          <a:solidFill>
            <a:srgbClr val="021D49"/>
          </a:solidFill>
          <a:ln>
            <a:noFill/>
          </a:ln>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en-US" altLang="en-US" sz="1800" dirty="0">
              <a:solidFill>
                <a:schemeClr val="accent1"/>
              </a:solidFill>
              <a:highlight>
                <a:srgbClr val="FFFF00"/>
              </a:highlight>
            </a:endParaRPr>
          </a:p>
        </p:txBody>
      </p:sp>
      <p:sp>
        <p:nvSpPr>
          <p:cNvPr id="2" name="Title 1">
            <a:extLst>
              <a:ext uri="{FF2B5EF4-FFF2-40B4-BE49-F238E27FC236}">
                <a16:creationId xmlns:a16="http://schemas.microsoft.com/office/drawing/2014/main" id="{6ACCCD4E-7BF5-0645-8F09-C8E2405CDCED}"/>
              </a:ext>
            </a:extLst>
          </p:cNvPr>
          <p:cNvSpPr>
            <a:spLocks noGrp="1"/>
          </p:cNvSpPr>
          <p:nvPr>
            <p:ph type="title"/>
          </p:nvPr>
        </p:nvSpPr>
        <p:spPr>
          <a:xfrm>
            <a:off x="628649" y="273844"/>
            <a:ext cx="7131393" cy="612315"/>
          </a:xfrm>
        </p:spPr>
        <p:txBody>
          <a:bodyPr>
            <a:noAutofit/>
          </a:bodyPr>
          <a:lstStyle/>
          <a:p>
            <a:r>
              <a:rPr lang="en-US" sz="2500" dirty="0">
                <a:solidFill>
                  <a:schemeClr val="bg1"/>
                </a:solidFill>
                <a:latin typeface="Proxima Nova ExCn Bl" panose="02000506030000020004" pitchFamily="50" charset="0"/>
              </a:rPr>
              <a:t>BY-LAWS TO CONSIDER:</a:t>
            </a:r>
            <a:endParaRPr lang="en-US" sz="2500" b="1" dirty="0">
              <a:solidFill>
                <a:schemeClr val="bg1"/>
              </a:solidFill>
              <a:latin typeface="Proxima Nova ExCn Bl" panose="02000506030000020004" pitchFamily="50" charset="0"/>
              <a:cs typeface="Gill Sans SemiBold" panose="020B0502020104020203" pitchFamily="34" charset="-79"/>
            </a:endParaRPr>
          </a:p>
        </p:txBody>
      </p:sp>
      <p:sp>
        <p:nvSpPr>
          <p:cNvPr id="3" name="Content Placeholder 2">
            <a:extLst>
              <a:ext uri="{FF2B5EF4-FFF2-40B4-BE49-F238E27FC236}">
                <a16:creationId xmlns:a16="http://schemas.microsoft.com/office/drawing/2014/main" id="{D460A664-792B-5244-BBA1-3DB9A21D39A0}"/>
              </a:ext>
            </a:extLst>
          </p:cNvPr>
          <p:cNvSpPr>
            <a:spLocks noGrp="1"/>
          </p:cNvSpPr>
          <p:nvPr>
            <p:ph sz="half" idx="1"/>
          </p:nvPr>
        </p:nvSpPr>
        <p:spPr>
          <a:xfrm>
            <a:off x="628649" y="1186616"/>
            <a:ext cx="5823339" cy="2547873"/>
          </a:xfrm>
        </p:spPr>
        <p:txBody>
          <a:bodyPr>
            <a:noAutofit/>
          </a:bodyPr>
          <a:lstStyle/>
          <a:p>
            <a:pPr>
              <a:defRPr/>
            </a:pPr>
            <a:r>
              <a:rPr lang="en-US" sz="1500" dirty="0">
                <a:latin typeface="Rockwell" panose="02060603020205020403" pitchFamily="18" charset="0"/>
              </a:rPr>
              <a:t>What are the expectations of CAB members?</a:t>
            </a:r>
          </a:p>
          <a:p>
            <a:pPr>
              <a:defRPr/>
            </a:pPr>
            <a:r>
              <a:rPr lang="en-US" sz="1500" dirty="0">
                <a:latin typeface="Rockwell" panose="02060603020205020403" pitchFamily="18" charset="0"/>
              </a:rPr>
              <a:t>How often should the CAB meet and where will it meet? In person? </a:t>
            </a:r>
          </a:p>
          <a:p>
            <a:pPr>
              <a:defRPr/>
            </a:pPr>
            <a:r>
              <a:rPr lang="en-US" sz="1500" dirty="0">
                <a:latin typeface="Rockwell" panose="02060603020205020403" pitchFamily="18" charset="0"/>
              </a:rPr>
              <a:t>Should CAB members go on at least one home visit? </a:t>
            </a:r>
          </a:p>
          <a:p>
            <a:pPr>
              <a:defRPr/>
            </a:pPr>
            <a:r>
              <a:rPr lang="en-US" sz="1500" dirty="0">
                <a:latin typeface="Rockwell" panose="02060603020205020403" pitchFamily="18" charset="0"/>
              </a:rPr>
              <a:t>What is the funding sustainability plan of the host agency and how will the CAB support this plan?</a:t>
            </a:r>
          </a:p>
          <a:p>
            <a:pPr>
              <a:defRPr/>
            </a:pPr>
            <a:r>
              <a:rPr lang="en-US" sz="1500" dirty="0">
                <a:latin typeface="Rockwell" panose="02060603020205020403" pitchFamily="18" charset="0"/>
              </a:rPr>
              <a:t>Who will staff and plan meetings? Will there be a chair/vice-Chair? </a:t>
            </a:r>
          </a:p>
          <a:p>
            <a:pPr>
              <a:defRPr/>
            </a:pPr>
            <a:r>
              <a:rPr lang="en-US" sz="1500" dirty="0">
                <a:latin typeface="Rockwell" panose="02060603020205020403" pitchFamily="18" charset="0"/>
              </a:rPr>
              <a:t>Will there be subcommittees (policy, fundraising, </a:t>
            </a:r>
            <a:r>
              <a:rPr lang="en-US" sz="1500" dirty="0" err="1">
                <a:latin typeface="Rockwell" panose="02060603020205020403" pitchFamily="18" charset="0"/>
              </a:rPr>
              <a:t>etc</a:t>
            </a:r>
            <a:r>
              <a:rPr lang="en-US" sz="1500" dirty="0">
                <a:latin typeface="Rockwell" panose="02060603020205020403" pitchFamily="18" charset="0"/>
              </a:rPr>
              <a:t>)?</a:t>
            </a:r>
          </a:p>
          <a:p>
            <a:pPr>
              <a:defRPr/>
            </a:pPr>
            <a:r>
              <a:rPr lang="en-US" sz="1500" dirty="0">
                <a:latin typeface="Rockwell" panose="02060603020205020403" pitchFamily="18" charset="0"/>
              </a:rPr>
              <a:t>How will the CAB monitor progress and communicate successes?</a:t>
            </a:r>
          </a:p>
          <a:p>
            <a:pPr>
              <a:defRPr/>
            </a:pPr>
            <a:r>
              <a:rPr lang="en-US" sz="1500" dirty="0">
                <a:latin typeface="Rockwell" panose="02060603020205020403" pitchFamily="18" charset="0"/>
              </a:rPr>
              <a:t>How will the CAB develop goals?</a:t>
            </a:r>
          </a:p>
          <a:p>
            <a:pPr>
              <a:defRPr/>
            </a:pPr>
            <a:r>
              <a:rPr lang="en-US" sz="1500" dirty="0">
                <a:latin typeface="Rockwell" panose="02060603020205020403" pitchFamily="18" charset="0"/>
              </a:rPr>
              <a:t>How will you recruit new CAB members?</a:t>
            </a:r>
          </a:p>
        </p:txBody>
      </p:sp>
      <p:pic>
        <p:nvPicPr>
          <p:cNvPr id="6" name="Content Placeholder 5">
            <a:extLst>
              <a:ext uri="{FF2B5EF4-FFF2-40B4-BE49-F238E27FC236}">
                <a16:creationId xmlns:a16="http://schemas.microsoft.com/office/drawing/2014/main" id="{794CDADE-50F0-F340-93E3-C0CBC79B07F7}"/>
              </a:ext>
            </a:extLst>
          </p:cNvPr>
          <p:cNvPicPr>
            <a:picLocks noGrp="1" noChangeAspect="1"/>
          </p:cNvPicPr>
          <p:nvPr>
            <p:ph sz="half" idx="2"/>
          </p:nvPr>
        </p:nvPicPr>
        <p:blipFill>
          <a:blip r:embed="rId3"/>
          <a:srcRect/>
          <a:stretch/>
        </p:blipFill>
        <p:spPr>
          <a:xfrm>
            <a:off x="6451989" y="1553530"/>
            <a:ext cx="2171162" cy="2894882"/>
          </a:xfrm>
        </p:spPr>
      </p:pic>
      <p:pic>
        <p:nvPicPr>
          <p:cNvPr id="4" name="Picture 3">
            <a:extLst>
              <a:ext uri="{FF2B5EF4-FFF2-40B4-BE49-F238E27FC236}">
                <a16:creationId xmlns:a16="http://schemas.microsoft.com/office/drawing/2014/main" id="{4ED586B9-8776-23E5-937C-B9EE0DB7ADAA}"/>
              </a:ext>
            </a:extLst>
          </p:cNvPr>
          <p:cNvPicPr>
            <a:picLocks noChangeAspect="1"/>
          </p:cNvPicPr>
          <p:nvPr/>
        </p:nvPicPr>
        <p:blipFill>
          <a:blip r:embed="rId4"/>
          <a:srcRect/>
          <a:stretch/>
        </p:blipFill>
        <p:spPr>
          <a:xfrm>
            <a:off x="6333258" y="80068"/>
            <a:ext cx="2746537" cy="914105"/>
          </a:xfrm>
          <a:prstGeom prst="rect">
            <a:avLst/>
          </a:prstGeom>
        </p:spPr>
      </p:pic>
    </p:spTree>
    <p:extLst>
      <p:ext uri="{BB962C8B-B14F-4D97-AF65-F5344CB8AC3E}">
        <p14:creationId xmlns:p14="http://schemas.microsoft.com/office/powerpoint/2010/main" val="3267567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4640CA-9185-B34A-B984-22E2CEAE8DD1}"/>
              </a:ext>
            </a:extLst>
          </p:cNvPr>
          <p:cNvSpPr>
            <a:spLocks noChangeArrowheads="1"/>
          </p:cNvSpPr>
          <p:nvPr/>
        </p:nvSpPr>
        <p:spPr bwMode="auto">
          <a:xfrm>
            <a:off x="9144" y="0"/>
            <a:ext cx="9144000" cy="994173"/>
          </a:xfrm>
          <a:prstGeom prst="rect">
            <a:avLst/>
          </a:prstGeom>
          <a:solidFill>
            <a:srgbClr val="021D49"/>
          </a:solidFill>
          <a:ln>
            <a:noFill/>
          </a:ln>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en-US" altLang="en-US" sz="1800" dirty="0">
              <a:solidFill>
                <a:schemeClr val="accent1"/>
              </a:solidFill>
              <a:highlight>
                <a:srgbClr val="FFFF00"/>
              </a:highlight>
            </a:endParaRPr>
          </a:p>
        </p:txBody>
      </p:sp>
      <p:sp>
        <p:nvSpPr>
          <p:cNvPr id="2" name="Title 1">
            <a:extLst>
              <a:ext uri="{FF2B5EF4-FFF2-40B4-BE49-F238E27FC236}">
                <a16:creationId xmlns:a16="http://schemas.microsoft.com/office/drawing/2014/main" id="{6ACCCD4E-7BF5-0645-8F09-C8E2405CDCED}"/>
              </a:ext>
            </a:extLst>
          </p:cNvPr>
          <p:cNvSpPr>
            <a:spLocks noGrp="1"/>
          </p:cNvSpPr>
          <p:nvPr>
            <p:ph type="title"/>
          </p:nvPr>
        </p:nvSpPr>
        <p:spPr>
          <a:xfrm>
            <a:off x="279858" y="215635"/>
            <a:ext cx="6261496" cy="612315"/>
          </a:xfrm>
        </p:spPr>
        <p:txBody>
          <a:bodyPr>
            <a:noAutofit/>
          </a:bodyPr>
          <a:lstStyle/>
          <a:p>
            <a:r>
              <a:rPr kumimoji="0" lang="en-US" sz="2500" b="0" i="0" u="none" strike="noStrike" kern="1200" cap="none" spc="0" normalizeH="0" baseline="0" noProof="0" dirty="0">
                <a:ln>
                  <a:noFill/>
                </a:ln>
                <a:solidFill>
                  <a:schemeClr val="bg1"/>
                </a:solidFill>
                <a:effectLst/>
                <a:uLnTx/>
                <a:uFillTx/>
                <a:latin typeface="Proxima Nova ExCn Bl" panose="02000506030000020004" pitchFamily="50" charset="0"/>
                <a:ea typeface="+mj-ea"/>
                <a:cs typeface="+mj-cs"/>
              </a:rPr>
              <a:t>BEFORE ASKING COMMUNITY MEMBERS BEFORE ASKING COMMUNITY MEMBERS TO JOIN YOUR CAB…</a:t>
            </a:r>
            <a:endParaRPr lang="en-US" sz="2500" dirty="0">
              <a:solidFill>
                <a:schemeClr val="bg1"/>
              </a:solidFill>
              <a:latin typeface="Proxima Nova ExCn" panose="02000506030000020004" pitchFamily="2" charset="0"/>
              <a:cs typeface="Gill Sans SemiBold" panose="020B0502020104020203" pitchFamily="34" charset="-79"/>
            </a:endParaRPr>
          </a:p>
        </p:txBody>
      </p:sp>
      <p:pic>
        <p:nvPicPr>
          <p:cNvPr id="6" name="Content Placeholder 5">
            <a:extLst>
              <a:ext uri="{FF2B5EF4-FFF2-40B4-BE49-F238E27FC236}">
                <a16:creationId xmlns:a16="http://schemas.microsoft.com/office/drawing/2014/main" id="{94202850-3BE7-A349-AF66-43C16F8AA168}"/>
              </a:ext>
            </a:extLst>
          </p:cNvPr>
          <p:cNvPicPr>
            <a:picLocks noGrp="1" noChangeAspect="1"/>
          </p:cNvPicPr>
          <p:nvPr>
            <p:ph sz="half" idx="1"/>
          </p:nvPr>
        </p:nvPicPr>
        <p:blipFill rotWithShape="1">
          <a:blip r:embed="rId3"/>
          <a:srcRect l="9859" t="30974" r="22063" b="948"/>
          <a:stretch/>
        </p:blipFill>
        <p:spPr>
          <a:xfrm>
            <a:off x="401515" y="1547043"/>
            <a:ext cx="2216666" cy="2955554"/>
          </a:xfrm>
        </p:spPr>
      </p:pic>
      <p:sp>
        <p:nvSpPr>
          <p:cNvPr id="4" name="Content Placeholder 3">
            <a:extLst>
              <a:ext uri="{FF2B5EF4-FFF2-40B4-BE49-F238E27FC236}">
                <a16:creationId xmlns:a16="http://schemas.microsoft.com/office/drawing/2014/main" id="{79C7743B-5D9A-0545-93B6-B13EB3FD4CB1}"/>
              </a:ext>
            </a:extLst>
          </p:cNvPr>
          <p:cNvSpPr>
            <a:spLocks noGrp="1"/>
          </p:cNvSpPr>
          <p:nvPr>
            <p:ph sz="half" idx="2"/>
          </p:nvPr>
        </p:nvSpPr>
        <p:spPr>
          <a:xfrm>
            <a:off x="2869580" y="1539832"/>
            <a:ext cx="5986242" cy="1991819"/>
          </a:xfrm>
        </p:spPr>
        <p:txBody>
          <a:bodyPr>
            <a:noAutofit/>
          </a:bodyPr>
          <a:lstStyle/>
          <a:p>
            <a:pPr marL="571500" lvl="1" indent="-571500">
              <a:lnSpc>
                <a:spcPct val="90000"/>
              </a:lnSpc>
              <a:spcBef>
                <a:spcPts val="600"/>
              </a:spcBef>
              <a:spcAft>
                <a:spcPts val="600"/>
              </a:spcAft>
            </a:pPr>
            <a:r>
              <a:rPr lang="en-US" sz="1500" dirty="0">
                <a:latin typeface="Rockwell" panose="02060603020205020403" pitchFamily="18" charset="0"/>
              </a:rPr>
              <a:t>If your organization has an existing community board, assess current expertise and community connections. Identify which skill sets are needed before adding new member. Ask current members for recommendations.</a:t>
            </a:r>
          </a:p>
          <a:p>
            <a:pPr marL="571500" lvl="1" indent="-571500">
              <a:lnSpc>
                <a:spcPct val="90000"/>
              </a:lnSpc>
              <a:spcBef>
                <a:spcPts val="600"/>
              </a:spcBef>
              <a:spcAft>
                <a:spcPts val="600"/>
              </a:spcAft>
            </a:pPr>
            <a:r>
              <a:rPr lang="en-US" sz="1500" dirty="0">
                <a:latin typeface="Rockwell" panose="02060603020205020403" pitchFamily="18" charset="0"/>
              </a:rPr>
              <a:t>Seek out the advice of local funders, such as foundation staff, United Way officials and government officials who have an interest in your organization's mission.</a:t>
            </a:r>
          </a:p>
          <a:p>
            <a:pPr marL="571500" lvl="1" indent="-571500">
              <a:lnSpc>
                <a:spcPct val="90000"/>
              </a:lnSpc>
              <a:spcBef>
                <a:spcPts val="600"/>
              </a:spcBef>
              <a:spcAft>
                <a:spcPts val="600"/>
              </a:spcAft>
            </a:pPr>
            <a:r>
              <a:rPr lang="en-US" sz="1500" dirty="0">
                <a:latin typeface="Rockwell" panose="02060603020205020403" pitchFamily="18" charset="0"/>
              </a:rPr>
              <a:t>If your organization is creating a new CAB for NFP and you have identified the skills and experience your organization needs, you're ready to identify and recruit new board members.</a:t>
            </a:r>
          </a:p>
        </p:txBody>
      </p:sp>
      <p:pic>
        <p:nvPicPr>
          <p:cNvPr id="3" name="Picture 2">
            <a:extLst>
              <a:ext uri="{FF2B5EF4-FFF2-40B4-BE49-F238E27FC236}">
                <a16:creationId xmlns:a16="http://schemas.microsoft.com/office/drawing/2014/main" id="{D6223C2B-E306-7427-C91F-1B65116E3711}"/>
              </a:ext>
            </a:extLst>
          </p:cNvPr>
          <p:cNvPicPr>
            <a:picLocks noChangeAspect="1"/>
          </p:cNvPicPr>
          <p:nvPr/>
        </p:nvPicPr>
        <p:blipFill>
          <a:blip r:embed="rId4"/>
          <a:srcRect/>
          <a:stretch/>
        </p:blipFill>
        <p:spPr>
          <a:xfrm>
            <a:off x="6413792" y="112391"/>
            <a:ext cx="2649419" cy="881782"/>
          </a:xfrm>
          <a:prstGeom prst="rect">
            <a:avLst/>
          </a:prstGeom>
        </p:spPr>
      </p:pic>
    </p:spTree>
    <p:extLst>
      <p:ext uri="{BB962C8B-B14F-4D97-AF65-F5344CB8AC3E}">
        <p14:creationId xmlns:p14="http://schemas.microsoft.com/office/powerpoint/2010/main" val="3051037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4640CA-9185-B34A-B984-22E2CEAE8DD1}"/>
              </a:ext>
            </a:extLst>
          </p:cNvPr>
          <p:cNvSpPr>
            <a:spLocks noChangeArrowheads="1"/>
          </p:cNvSpPr>
          <p:nvPr/>
        </p:nvSpPr>
        <p:spPr bwMode="auto">
          <a:xfrm>
            <a:off x="9144" y="0"/>
            <a:ext cx="9144000" cy="994173"/>
          </a:xfrm>
          <a:prstGeom prst="rect">
            <a:avLst/>
          </a:prstGeom>
          <a:solidFill>
            <a:srgbClr val="021D49"/>
          </a:solidFill>
          <a:ln>
            <a:noFill/>
          </a:ln>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en-US" altLang="en-US" sz="1800" dirty="0">
              <a:solidFill>
                <a:schemeClr val="accent1"/>
              </a:solidFill>
              <a:highlight>
                <a:srgbClr val="FFFF00"/>
              </a:highlight>
            </a:endParaRPr>
          </a:p>
        </p:txBody>
      </p:sp>
      <p:sp>
        <p:nvSpPr>
          <p:cNvPr id="2" name="Title 1">
            <a:extLst>
              <a:ext uri="{FF2B5EF4-FFF2-40B4-BE49-F238E27FC236}">
                <a16:creationId xmlns:a16="http://schemas.microsoft.com/office/drawing/2014/main" id="{6ACCCD4E-7BF5-0645-8F09-C8E2405CDCED}"/>
              </a:ext>
            </a:extLst>
          </p:cNvPr>
          <p:cNvSpPr>
            <a:spLocks noGrp="1"/>
          </p:cNvSpPr>
          <p:nvPr>
            <p:ph type="title"/>
          </p:nvPr>
        </p:nvSpPr>
        <p:spPr>
          <a:xfrm>
            <a:off x="628649" y="273844"/>
            <a:ext cx="7131393" cy="612315"/>
          </a:xfrm>
        </p:spPr>
        <p:txBody>
          <a:bodyPr>
            <a:noAutofit/>
          </a:bodyPr>
          <a:lstStyle/>
          <a:p>
            <a:r>
              <a:rPr lang="en-US" sz="2500" dirty="0">
                <a:solidFill>
                  <a:schemeClr val="bg1"/>
                </a:solidFill>
                <a:latin typeface="Proxima Nova ExCn Bl" panose="02000506030000020004" pitchFamily="50" charset="0"/>
              </a:rPr>
              <a:t>HOW TO ASK:</a:t>
            </a:r>
            <a:endParaRPr lang="en-US" sz="2500" b="1" dirty="0">
              <a:solidFill>
                <a:schemeClr val="bg1"/>
              </a:solidFill>
              <a:latin typeface="Proxima Nova ExCn Bl" panose="02000506030000020004" pitchFamily="50" charset="0"/>
              <a:cs typeface="Gill Sans SemiBold" panose="020B0502020104020203" pitchFamily="34" charset="-79"/>
            </a:endParaRPr>
          </a:p>
        </p:txBody>
      </p:sp>
      <p:sp>
        <p:nvSpPr>
          <p:cNvPr id="3" name="Content Placeholder 2">
            <a:extLst>
              <a:ext uri="{FF2B5EF4-FFF2-40B4-BE49-F238E27FC236}">
                <a16:creationId xmlns:a16="http://schemas.microsoft.com/office/drawing/2014/main" id="{D460A664-792B-5244-BBA1-3DB9A21D39A0}"/>
              </a:ext>
            </a:extLst>
          </p:cNvPr>
          <p:cNvSpPr>
            <a:spLocks noGrp="1"/>
          </p:cNvSpPr>
          <p:nvPr>
            <p:ph sz="half" idx="1"/>
          </p:nvPr>
        </p:nvSpPr>
        <p:spPr>
          <a:xfrm>
            <a:off x="628649" y="1351987"/>
            <a:ext cx="5475589" cy="2547873"/>
          </a:xfrm>
        </p:spPr>
        <p:txBody>
          <a:bodyPr>
            <a:noAutofit/>
          </a:bodyPr>
          <a:lstStyle/>
          <a:p>
            <a:pPr>
              <a:defRPr/>
            </a:pPr>
            <a:r>
              <a:rPr lang="en-US" sz="1500" dirty="0">
                <a:latin typeface="Rockwell" panose="02060603020205020403" pitchFamily="18" charset="0"/>
              </a:rPr>
              <a:t>If there is a CAB in place, the ask could be more effective if the invitation is extended by one of the existing CAB members	</a:t>
            </a:r>
          </a:p>
          <a:p>
            <a:pPr>
              <a:defRPr/>
            </a:pPr>
            <a:r>
              <a:rPr lang="en-US" sz="1500" dirty="0">
                <a:latin typeface="Rockwell" panose="02060603020205020403" pitchFamily="18" charset="0"/>
              </a:rPr>
              <a:t>Who asks often makes a difference in whether the candidate says, “Yes.”</a:t>
            </a:r>
          </a:p>
          <a:p>
            <a:pPr>
              <a:defRPr/>
            </a:pPr>
            <a:r>
              <a:rPr lang="en-US" sz="1500" dirty="0">
                <a:latin typeface="Rockwell" panose="02060603020205020403" pitchFamily="18" charset="0"/>
              </a:rPr>
              <a:t>If you are not 100% sure about inviting a member, schedule an exploratory call to talk about the program. Evaluate the level of support from the prospective member and their willingness to work collaboratively.</a:t>
            </a:r>
          </a:p>
          <a:p>
            <a:pPr>
              <a:defRPr/>
            </a:pPr>
            <a:r>
              <a:rPr lang="en-US" sz="1500" dirty="0">
                <a:latin typeface="Rockwell" panose="02060603020205020403" pitchFamily="18" charset="0"/>
              </a:rPr>
              <a:t>Consider inviting the candidate to a board meeting or site visit before committing.</a:t>
            </a:r>
          </a:p>
          <a:p>
            <a:pPr>
              <a:defRPr/>
            </a:pPr>
            <a:r>
              <a:rPr lang="en-US" sz="1500" dirty="0">
                <a:latin typeface="Rockwell" panose="02060603020205020403" pitchFamily="18" charset="0"/>
              </a:rPr>
              <a:t>Once you know the level of support from the candidate you may consider asking in person, over the phone or sending a formal invitation letter.</a:t>
            </a:r>
          </a:p>
        </p:txBody>
      </p:sp>
      <p:pic>
        <p:nvPicPr>
          <p:cNvPr id="6" name="Content Placeholder 5">
            <a:extLst>
              <a:ext uri="{FF2B5EF4-FFF2-40B4-BE49-F238E27FC236}">
                <a16:creationId xmlns:a16="http://schemas.microsoft.com/office/drawing/2014/main" id="{794CDADE-50F0-F340-93E3-C0CBC79B07F7}"/>
              </a:ext>
            </a:extLst>
          </p:cNvPr>
          <p:cNvPicPr>
            <a:picLocks noGrp="1" noChangeAspect="1"/>
          </p:cNvPicPr>
          <p:nvPr>
            <p:ph sz="half" idx="2"/>
          </p:nvPr>
        </p:nvPicPr>
        <p:blipFill>
          <a:blip r:embed="rId3"/>
          <a:srcRect/>
          <a:stretch/>
        </p:blipFill>
        <p:spPr>
          <a:xfrm>
            <a:off x="6451989" y="1553530"/>
            <a:ext cx="2171162" cy="2894882"/>
          </a:xfrm>
        </p:spPr>
      </p:pic>
      <p:pic>
        <p:nvPicPr>
          <p:cNvPr id="4" name="Picture 3">
            <a:extLst>
              <a:ext uri="{FF2B5EF4-FFF2-40B4-BE49-F238E27FC236}">
                <a16:creationId xmlns:a16="http://schemas.microsoft.com/office/drawing/2014/main" id="{6D5A33FA-08C7-27D9-534E-D6EF95B30C42}"/>
              </a:ext>
            </a:extLst>
          </p:cNvPr>
          <p:cNvPicPr>
            <a:picLocks noChangeAspect="1"/>
          </p:cNvPicPr>
          <p:nvPr/>
        </p:nvPicPr>
        <p:blipFill>
          <a:blip r:embed="rId4"/>
          <a:srcRect/>
          <a:stretch/>
        </p:blipFill>
        <p:spPr>
          <a:xfrm>
            <a:off x="6316675" y="80068"/>
            <a:ext cx="2746537" cy="914105"/>
          </a:xfrm>
          <a:prstGeom prst="rect">
            <a:avLst/>
          </a:prstGeom>
        </p:spPr>
      </p:pic>
    </p:spTree>
    <p:extLst>
      <p:ext uri="{BB962C8B-B14F-4D97-AF65-F5344CB8AC3E}">
        <p14:creationId xmlns:p14="http://schemas.microsoft.com/office/powerpoint/2010/main" val="4051187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4640CA-9185-B34A-B984-22E2CEAE8DD1}"/>
              </a:ext>
            </a:extLst>
          </p:cNvPr>
          <p:cNvSpPr>
            <a:spLocks noChangeArrowheads="1"/>
          </p:cNvSpPr>
          <p:nvPr/>
        </p:nvSpPr>
        <p:spPr bwMode="auto">
          <a:xfrm>
            <a:off x="9144" y="0"/>
            <a:ext cx="9144000" cy="994173"/>
          </a:xfrm>
          <a:prstGeom prst="rect">
            <a:avLst/>
          </a:prstGeom>
          <a:solidFill>
            <a:srgbClr val="021D49"/>
          </a:solidFill>
          <a:ln>
            <a:noFill/>
          </a:ln>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en-US" altLang="en-US" sz="1800" dirty="0">
              <a:solidFill>
                <a:schemeClr val="accent1"/>
              </a:solidFill>
              <a:highlight>
                <a:srgbClr val="FFFF00"/>
              </a:highlight>
            </a:endParaRPr>
          </a:p>
        </p:txBody>
      </p:sp>
      <p:sp>
        <p:nvSpPr>
          <p:cNvPr id="2" name="Title 1">
            <a:extLst>
              <a:ext uri="{FF2B5EF4-FFF2-40B4-BE49-F238E27FC236}">
                <a16:creationId xmlns:a16="http://schemas.microsoft.com/office/drawing/2014/main" id="{6ACCCD4E-7BF5-0645-8F09-C8E2405CDCED}"/>
              </a:ext>
            </a:extLst>
          </p:cNvPr>
          <p:cNvSpPr>
            <a:spLocks noGrp="1"/>
          </p:cNvSpPr>
          <p:nvPr>
            <p:ph type="title"/>
          </p:nvPr>
        </p:nvSpPr>
        <p:spPr>
          <a:xfrm>
            <a:off x="628650" y="273844"/>
            <a:ext cx="5964174" cy="612315"/>
          </a:xfrm>
        </p:spPr>
        <p:txBody>
          <a:bodyPr>
            <a:normAutofit/>
          </a:bodyPr>
          <a:lstStyle/>
          <a:p>
            <a:r>
              <a:rPr lang="en-US" sz="2500" dirty="0">
                <a:solidFill>
                  <a:schemeClr val="bg1"/>
                </a:solidFill>
                <a:latin typeface="Proxima Nova ExCn Bl" panose="02000506030000020004" pitchFamily="50" charset="0"/>
              </a:rPr>
              <a:t>YOU HAVE A CAB…NOW WHAT?</a:t>
            </a:r>
            <a:endParaRPr lang="en-US" sz="2500" b="1" dirty="0">
              <a:solidFill>
                <a:schemeClr val="bg1"/>
              </a:solidFill>
              <a:latin typeface="Proxima Nova ExCn Bl" panose="02000506030000020004" pitchFamily="50" charset="0"/>
              <a:cs typeface="Gill Sans SemiBold" panose="020B0502020104020203" pitchFamily="34" charset="-79"/>
            </a:endParaRPr>
          </a:p>
        </p:txBody>
      </p:sp>
      <p:grpSp>
        <p:nvGrpSpPr>
          <p:cNvPr id="7" name="Shape 95">
            <a:extLst>
              <a:ext uri="{FF2B5EF4-FFF2-40B4-BE49-F238E27FC236}">
                <a16:creationId xmlns:a16="http://schemas.microsoft.com/office/drawing/2014/main" id="{3C337AF9-0D50-9D0D-AFE3-BEE2D521B427}"/>
              </a:ext>
            </a:extLst>
          </p:cNvPr>
          <p:cNvGrpSpPr/>
          <p:nvPr/>
        </p:nvGrpSpPr>
        <p:grpSpPr>
          <a:xfrm>
            <a:off x="1573428" y="1234139"/>
            <a:ext cx="5526024" cy="3531092"/>
            <a:chOff x="3782699" y="1538287"/>
            <a:chExt cx="1578600" cy="1578600"/>
          </a:xfrm>
          <a:solidFill>
            <a:srgbClr val="0F3A68"/>
          </a:solidFill>
        </p:grpSpPr>
        <p:sp>
          <p:nvSpPr>
            <p:cNvPr id="8" name="Shape 96">
              <a:extLst>
                <a:ext uri="{FF2B5EF4-FFF2-40B4-BE49-F238E27FC236}">
                  <a16:creationId xmlns:a16="http://schemas.microsoft.com/office/drawing/2014/main" id="{53DC449F-5C34-A975-A922-16693A178A72}"/>
                </a:ext>
              </a:extLst>
            </p:cNvPr>
            <p:cNvSpPr/>
            <p:nvPr/>
          </p:nvSpPr>
          <p:spPr>
            <a:xfrm>
              <a:off x="3782700" y="2757487"/>
              <a:ext cx="359400" cy="359400"/>
            </a:xfrm>
            <a:prstGeom prst="corner">
              <a:avLst>
                <a:gd name="adj1" fmla="val 50000"/>
                <a:gd name="adj2" fmla="val 50000"/>
              </a:avLst>
            </a:prstGeom>
            <a:grpFill/>
            <a:ln>
              <a:solidFill>
                <a:srgbClr val="021D49"/>
              </a:solidFill>
            </a:ln>
          </p:spPr>
          <p:txBody>
            <a:bodyPr lIns="91425" tIns="91425" rIns="91425" bIns="91425" anchor="ctr" anchorCtr="0">
              <a:noAutofit/>
            </a:bodyPr>
            <a:lstStyle/>
            <a:p>
              <a:pPr lvl="0">
                <a:spcBef>
                  <a:spcPts val="0"/>
                </a:spcBef>
                <a:buNone/>
              </a:pPr>
              <a:endParaRPr/>
            </a:p>
          </p:txBody>
        </p:sp>
        <p:sp>
          <p:nvSpPr>
            <p:cNvPr id="9" name="Shape 97">
              <a:extLst>
                <a:ext uri="{FF2B5EF4-FFF2-40B4-BE49-F238E27FC236}">
                  <a16:creationId xmlns:a16="http://schemas.microsoft.com/office/drawing/2014/main" id="{E6A53996-AA91-2D78-3702-2609494688CB}"/>
                </a:ext>
              </a:extLst>
            </p:cNvPr>
            <p:cNvSpPr/>
            <p:nvPr/>
          </p:nvSpPr>
          <p:spPr>
            <a:xfrm rot="-5400000">
              <a:off x="5001900" y="2757487"/>
              <a:ext cx="359400" cy="359400"/>
            </a:xfrm>
            <a:prstGeom prst="corner">
              <a:avLst>
                <a:gd name="adj1" fmla="val 50000"/>
                <a:gd name="adj2" fmla="val 50000"/>
              </a:avLst>
            </a:prstGeom>
            <a:grpFill/>
            <a:ln>
              <a:solidFill>
                <a:srgbClr val="021D49"/>
              </a:solidFill>
            </a:ln>
          </p:spPr>
          <p:txBody>
            <a:bodyPr lIns="91425" tIns="91425" rIns="91425" bIns="91425" anchor="ctr" anchorCtr="0">
              <a:noAutofit/>
            </a:bodyPr>
            <a:lstStyle/>
            <a:p>
              <a:pPr lvl="0">
                <a:spcBef>
                  <a:spcPts val="0"/>
                </a:spcBef>
                <a:buNone/>
              </a:pPr>
              <a:endParaRPr/>
            </a:p>
          </p:txBody>
        </p:sp>
        <p:sp>
          <p:nvSpPr>
            <p:cNvPr id="12" name="Shape 98">
              <a:extLst>
                <a:ext uri="{FF2B5EF4-FFF2-40B4-BE49-F238E27FC236}">
                  <a16:creationId xmlns:a16="http://schemas.microsoft.com/office/drawing/2014/main" id="{F1D7522B-D56E-03F9-7E4A-15147A0445D5}"/>
                </a:ext>
              </a:extLst>
            </p:cNvPr>
            <p:cNvSpPr/>
            <p:nvPr/>
          </p:nvSpPr>
          <p:spPr>
            <a:xfrm rot="5400000">
              <a:off x="3782699" y="1538287"/>
              <a:ext cx="359400" cy="359400"/>
            </a:xfrm>
            <a:prstGeom prst="corner">
              <a:avLst>
                <a:gd name="adj1" fmla="val 50000"/>
                <a:gd name="adj2" fmla="val 50000"/>
              </a:avLst>
            </a:prstGeom>
            <a:grpFill/>
            <a:ln>
              <a:solidFill>
                <a:srgbClr val="021D49"/>
              </a:solidFill>
            </a:ln>
          </p:spPr>
          <p:txBody>
            <a:bodyPr lIns="91425" tIns="91425" rIns="91425" bIns="91425" anchor="ctr" anchorCtr="0">
              <a:noAutofit/>
            </a:bodyPr>
            <a:lstStyle/>
            <a:p>
              <a:pPr lvl="0">
                <a:spcBef>
                  <a:spcPts val="0"/>
                </a:spcBef>
                <a:buNone/>
              </a:pPr>
              <a:endParaRPr/>
            </a:p>
          </p:txBody>
        </p:sp>
        <p:sp>
          <p:nvSpPr>
            <p:cNvPr id="13" name="Shape 99">
              <a:extLst>
                <a:ext uri="{FF2B5EF4-FFF2-40B4-BE49-F238E27FC236}">
                  <a16:creationId xmlns:a16="http://schemas.microsoft.com/office/drawing/2014/main" id="{2BD620BC-8EC1-C7EE-A9A3-159F690203F2}"/>
                </a:ext>
              </a:extLst>
            </p:cNvPr>
            <p:cNvSpPr/>
            <p:nvPr/>
          </p:nvSpPr>
          <p:spPr>
            <a:xfrm rot="10800000">
              <a:off x="5001899" y="1538287"/>
              <a:ext cx="359400" cy="359400"/>
            </a:xfrm>
            <a:prstGeom prst="corner">
              <a:avLst>
                <a:gd name="adj1" fmla="val 50000"/>
                <a:gd name="adj2" fmla="val 50000"/>
              </a:avLst>
            </a:prstGeom>
            <a:grpFill/>
            <a:ln>
              <a:solidFill>
                <a:srgbClr val="021D49"/>
              </a:solidFill>
            </a:ln>
          </p:spPr>
          <p:txBody>
            <a:bodyPr lIns="91425" tIns="91425" rIns="91425" bIns="91425" anchor="ctr" anchorCtr="0">
              <a:noAutofit/>
            </a:bodyPr>
            <a:lstStyle/>
            <a:p>
              <a:pPr lvl="0">
                <a:spcBef>
                  <a:spcPts val="0"/>
                </a:spcBef>
                <a:buNone/>
              </a:pPr>
              <a:endParaRPr/>
            </a:p>
          </p:txBody>
        </p:sp>
      </p:grpSp>
      <p:pic>
        <p:nvPicPr>
          <p:cNvPr id="14" name="Picture 1">
            <a:extLst>
              <a:ext uri="{FF2B5EF4-FFF2-40B4-BE49-F238E27FC236}">
                <a16:creationId xmlns:a16="http://schemas.microsoft.com/office/drawing/2014/main" id="{0B087D3D-D084-8184-43D7-059189DC032A}"/>
              </a:ext>
            </a:extLst>
          </p:cNvPr>
          <p:cNvPicPr>
            <a:picLocks noChangeAspect="1"/>
          </p:cNvPicPr>
          <p:nvPr/>
        </p:nvPicPr>
        <p:blipFill>
          <a:blip r:embed="rId3"/>
          <a:srcRect/>
          <a:stretch>
            <a:fillRect/>
          </a:stretch>
        </p:blipFill>
        <p:spPr bwMode="auto">
          <a:xfrm>
            <a:off x="3021227" y="1649078"/>
            <a:ext cx="2914826" cy="2423798"/>
          </a:xfrm>
          <a:prstGeom prst="rect">
            <a:avLst/>
          </a:prstGeom>
          <a:noFill/>
          <a:ln w="9525">
            <a:noFill/>
            <a:miter lim="800000"/>
            <a:headEnd/>
            <a:tailEnd/>
          </a:ln>
        </p:spPr>
      </p:pic>
      <p:pic>
        <p:nvPicPr>
          <p:cNvPr id="3" name="Picture 2">
            <a:extLst>
              <a:ext uri="{FF2B5EF4-FFF2-40B4-BE49-F238E27FC236}">
                <a16:creationId xmlns:a16="http://schemas.microsoft.com/office/drawing/2014/main" id="{E91AABB7-DA1A-7DFB-C654-4D80DEE180DB}"/>
              </a:ext>
            </a:extLst>
          </p:cNvPr>
          <p:cNvPicPr>
            <a:picLocks noChangeAspect="1"/>
          </p:cNvPicPr>
          <p:nvPr/>
        </p:nvPicPr>
        <p:blipFill>
          <a:blip r:embed="rId4"/>
          <a:srcRect/>
          <a:stretch/>
        </p:blipFill>
        <p:spPr>
          <a:xfrm>
            <a:off x="6397463" y="80068"/>
            <a:ext cx="2746537" cy="914105"/>
          </a:xfrm>
          <a:prstGeom prst="rect">
            <a:avLst/>
          </a:prstGeom>
        </p:spPr>
      </p:pic>
    </p:spTree>
    <p:extLst>
      <p:ext uri="{BB962C8B-B14F-4D97-AF65-F5344CB8AC3E}">
        <p14:creationId xmlns:p14="http://schemas.microsoft.com/office/powerpoint/2010/main" val="1231849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4640CA-9185-B34A-B984-22E2CEAE8DD1}"/>
              </a:ext>
            </a:extLst>
          </p:cNvPr>
          <p:cNvSpPr>
            <a:spLocks noChangeArrowheads="1"/>
          </p:cNvSpPr>
          <p:nvPr/>
        </p:nvSpPr>
        <p:spPr bwMode="auto">
          <a:xfrm>
            <a:off x="9144" y="0"/>
            <a:ext cx="9144000" cy="994173"/>
          </a:xfrm>
          <a:prstGeom prst="rect">
            <a:avLst/>
          </a:prstGeom>
          <a:solidFill>
            <a:srgbClr val="021D49"/>
          </a:solidFill>
          <a:ln>
            <a:noFill/>
          </a:ln>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en-US" altLang="en-US" sz="1800" dirty="0">
              <a:solidFill>
                <a:schemeClr val="accent1"/>
              </a:solidFill>
              <a:highlight>
                <a:srgbClr val="FFFF00"/>
              </a:highlight>
            </a:endParaRPr>
          </a:p>
        </p:txBody>
      </p:sp>
      <p:sp>
        <p:nvSpPr>
          <p:cNvPr id="2" name="Title 1">
            <a:extLst>
              <a:ext uri="{FF2B5EF4-FFF2-40B4-BE49-F238E27FC236}">
                <a16:creationId xmlns:a16="http://schemas.microsoft.com/office/drawing/2014/main" id="{6ACCCD4E-7BF5-0645-8F09-C8E2405CDCED}"/>
              </a:ext>
            </a:extLst>
          </p:cNvPr>
          <p:cNvSpPr>
            <a:spLocks noGrp="1"/>
          </p:cNvSpPr>
          <p:nvPr>
            <p:ph type="title"/>
          </p:nvPr>
        </p:nvSpPr>
        <p:spPr>
          <a:xfrm>
            <a:off x="628650" y="273844"/>
            <a:ext cx="5964174" cy="612315"/>
          </a:xfrm>
        </p:spPr>
        <p:txBody>
          <a:bodyPr>
            <a:normAutofit/>
          </a:bodyPr>
          <a:lstStyle/>
          <a:p>
            <a:r>
              <a:rPr lang="en-US" sz="2500" dirty="0">
                <a:solidFill>
                  <a:schemeClr val="bg1"/>
                </a:solidFill>
                <a:latin typeface="Proxima Nova ExCn Bl" panose="02000506030000020004" pitchFamily="50" charset="0"/>
              </a:rPr>
              <a:t>CAB ORIENTATION:</a:t>
            </a:r>
            <a:endParaRPr lang="en-US" sz="2500" b="1" dirty="0">
              <a:solidFill>
                <a:schemeClr val="bg1"/>
              </a:solidFill>
              <a:latin typeface="Proxima Nova ExCn Bl" panose="02000506030000020004" pitchFamily="50" charset="0"/>
              <a:cs typeface="Gill Sans SemiBold" panose="020B0502020104020203" pitchFamily="34" charset="-79"/>
            </a:endParaRPr>
          </a:p>
        </p:txBody>
      </p:sp>
      <p:sp>
        <p:nvSpPr>
          <p:cNvPr id="4" name="Content Placeholder 3">
            <a:extLst>
              <a:ext uri="{FF2B5EF4-FFF2-40B4-BE49-F238E27FC236}">
                <a16:creationId xmlns:a16="http://schemas.microsoft.com/office/drawing/2014/main" id="{79C7743B-5D9A-0545-93B6-B13EB3FD4CB1}"/>
              </a:ext>
            </a:extLst>
          </p:cNvPr>
          <p:cNvSpPr>
            <a:spLocks noGrp="1"/>
          </p:cNvSpPr>
          <p:nvPr>
            <p:ph sz="half" idx="2"/>
          </p:nvPr>
        </p:nvSpPr>
        <p:spPr>
          <a:xfrm>
            <a:off x="370703" y="1369219"/>
            <a:ext cx="5762083" cy="2819722"/>
          </a:xfrm>
        </p:spPr>
        <p:txBody>
          <a:bodyPr>
            <a:noAutofit/>
          </a:bodyPr>
          <a:lstStyle/>
          <a:p>
            <a:pPr>
              <a:defRPr/>
            </a:pPr>
            <a:r>
              <a:rPr lang="en-US" sz="1500" dirty="0">
                <a:latin typeface="Rockwell" panose="02060603020205020403" pitchFamily="18" charset="0"/>
              </a:rPr>
              <a:t>Convene the first meeting and have prepared an orientation package including a short bio of each member, purpose, expectations, any by-laws, etc.</a:t>
            </a:r>
          </a:p>
          <a:p>
            <a:pPr>
              <a:defRPr/>
            </a:pPr>
            <a:r>
              <a:rPr lang="en-US" sz="1500" dirty="0">
                <a:latin typeface="Rockwell" panose="02060603020205020403" pitchFamily="18" charset="0"/>
              </a:rPr>
              <a:t>Name tags are helpful, each member introduces themselves.</a:t>
            </a:r>
          </a:p>
          <a:p>
            <a:pPr>
              <a:defRPr/>
            </a:pPr>
            <a:r>
              <a:rPr lang="en-US" sz="1500" dirty="0">
                <a:latin typeface="Rockwell" panose="02060603020205020403" pitchFamily="18" charset="0"/>
              </a:rPr>
              <a:t>Have a structured agenda and allow time for everybody to speak.</a:t>
            </a:r>
          </a:p>
          <a:p>
            <a:pPr>
              <a:defRPr/>
            </a:pPr>
            <a:r>
              <a:rPr lang="en-US" sz="1500" dirty="0">
                <a:latin typeface="Rockwell" panose="02060603020205020403" pitchFamily="18" charset="0"/>
              </a:rPr>
              <a:t>Having time for board members to socialize can lead to better cohesiveness and board integration.</a:t>
            </a:r>
          </a:p>
          <a:p>
            <a:pPr>
              <a:defRPr/>
            </a:pPr>
            <a:r>
              <a:rPr lang="en-US" sz="1500" dirty="0">
                <a:latin typeface="Rockwell" panose="02060603020205020403" pitchFamily="18" charset="0"/>
              </a:rPr>
              <a:t>Use ongoing meetings to provide program updates, consult with your CAB members about the future and to ask members to help with referrals and advocate for your program.</a:t>
            </a:r>
          </a:p>
        </p:txBody>
      </p:sp>
      <p:pic>
        <p:nvPicPr>
          <p:cNvPr id="3" name="Content Placeholder 5">
            <a:extLst>
              <a:ext uri="{FF2B5EF4-FFF2-40B4-BE49-F238E27FC236}">
                <a16:creationId xmlns:a16="http://schemas.microsoft.com/office/drawing/2014/main" id="{720817C1-F4B1-ECF1-1D56-8E39AB2A5B83}"/>
              </a:ext>
            </a:extLst>
          </p:cNvPr>
          <p:cNvPicPr>
            <a:picLocks noChangeAspect="1"/>
          </p:cNvPicPr>
          <p:nvPr/>
        </p:nvPicPr>
        <p:blipFill>
          <a:blip r:embed="rId3"/>
          <a:srcRect/>
          <a:stretch/>
        </p:blipFill>
        <p:spPr>
          <a:xfrm rot="5400000">
            <a:off x="5837209" y="1731080"/>
            <a:ext cx="2894882" cy="2171161"/>
          </a:xfrm>
          <a:prstGeom prst="rect">
            <a:avLst/>
          </a:prstGeom>
        </p:spPr>
      </p:pic>
      <p:pic>
        <p:nvPicPr>
          <p:cNvPr id="5" name="Picture 4">
            <a:extLst>
              <a:ext uri="{FF2B5EF4-FFF2-40B4-BE49-F238E27FC236}">
                <a16:creationId xmlns:a16="http://schemas.microsoft.com/office/drawing/2014/main" id="{2E0C95B3-1D01-64CC-D635-CE5816AD45F8}"/>
              </a:ext>
            </a:extLst>
          </p:cNvPr>
          <p:cNvPicPr>
            <a:picLocks noChangeAspect="1"/>
          </p:cNvPicPr>
          <p:nvPr/>
        </p:nvPicPr>
        <p:blipFill>
          <a:blip r:embed="rId4"/>
          <a:srcRect/>
          <a:stretch/>
        </p:blipFill>
        <p:spPr>
          <a:xfrm>
            <a:off x="6326102" y="80068"/>
            <a:ext cx="2746537" cy="914105"/>
          </a:xfrm>
          <a:prstGeom prst="rect">
            <a:avLst/>
          </a:prstGeom>
        </p:spPr>
      </p:pic>
    </p:spTree>
    <p:extLst>
      <p:ext uri="{BB962C8B-B14F-4D97-AF65-F5344CB8AC3E}">
        <p14:creationId xmlns:p14="http://schemas.microsoft.com/office/powerpoint/2010/main" val="3968120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4640CA-9185-B34A-B984-22E2CEAE8DD1}"/>
              </a:ext>
            </a:extLst>
          </p:cNvPr>
          <p:cNvSpPr>
            <a:spLocks noChangeArrowheads="1"/>
          </p:cNvSpPr>
          <p:nvPr/>
        </p:nvSpPr>
        <p:spPr bwMode="auto">
          <a:xfrm>
            <a:off x="9144" y="0"/>
            <a:ext cx="9144000" cy="994173"/>
          </a:xfrm>
          <a:prstGeom prst="rect">
            <a:avLst/>
          </a:prstGeom>
          <a:solidFill>
            <a:srgbClr val="021D49"/>
          </a:solidFill>
          <a:ln>
            <a:noFill/>
          </a:ln>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en-US" altLang="en-US" sz="1800" dirty="0">
              <a:solidFill>
                <a:schemeClr val="accent1"/>
              </a:solidFill>
              <a:highlight>
                <a:srgbClr val="FFFF00"/>
              </a:highlight>
            </a:endParaRPr>
          </a:p>
        </p:txBody>
      </p:sp>
      <p:sp>
        <p:nvSpPr>
          <p:cNvPr id="2" name="Title 1">
            <a:extLst>
              <a:ext uri="{FF2B5EF4-FFF2-40B4-BE49-F238E27FC236}">
                <a16:creationId xmlns:a16="http://schemas.microsoft.com/office/drawing/2014/main" id="{6ACCCD4E-7BF5-0645-8F09-C8E2405CDCED}"/>
              </a:ext>
            </a:extLst>
          </p:cNvPr>
          <p:cNvSpPr>
            <a:spLocks noGrp="1"/>
          </p:cNvSpPr>
          <p:nvPr>
            <p:ph type="title"/>
          </p:nvPr>
        </p:nvSpPr>
        <p:spPr>
          <a:xfrm>
            <a:off x="628650" y="273844"/>
            <a:ext cx="5964174" cy="612315"/>
          </a:xfrm>
        </p:spPr>
        <p:txBody>
          <a:bodyPr>
            <a:noAutofit/>
          </a:bodyPr>
          <a:lstStyle/>
          <a:p>
            <a:r>
              <a:rPr kumimoji="0" lang="en" sz="2500" b="0" i="0" u="none" strike="noStrike" kern="1200" cap="none" spc="0" normalizeH="0" baseline="0" noProof="0" dirty="0">
                <a:ln>
                  <a:noFill/>
                </a:ln>
                <a:solidFill>
                  <a:schemeClr val="bg1"/>
                </a:solidFill>
                <a:effectLst/>
                <a:uLnTx/>
                <a:uFillTx/>
                <a:latin typeface="Proxima Nova ExCn Bl" panose="02000506030000020004" pitchFamily="50" charset="0"/>
                <a:ea typeface="+mj-ea"/>
                <a:cs typeface="+mj-cs"/>
              </a:rPr>
              <a:t>OBJECTIVES</a:t>
            </a:r>
            <a:endParaRPr lang="en-US" sz="2500" dirty="0">
              <a:solidFill>
                <a:schemeClr val="bg1"/>
              </a:solidFill>
              <a:latin typeface="Proxima Nova ExCn" panose="02000506030000020004" pitchFamily="2" charset="0"/>
              <a:cs typeface="Gill Sans SemiBold" panose="020B0502020104020203" pitchFamily="34" charset="-79"/>
            </a:endParaRPr>
          </a:p>
        </p:txBody>
      </p:sp>
      <p:pic>
        <p:nvPicPr>
          <p:cNvPr id="6" name="Content Placeholder 5">
            <a:extLst>
              <a:ext uri="{FF2B5EF4-FFF2-40B4-BE49-F238E27FC236}">
                <a16:creationId xmlns:a16="http://schemas.microsoft.com/office/drawing/2014/main" id="{94202850-3BE7-A349-AF66-43C16F8AA168}"/>
              </a:ext>
            </a:extLst>
          </p:cNvPr>
          <p:cNvPicPr>
            <a:picLocks noGrp="1" noChangeAspect="1"/>
          </p:cNvPicPr>
          <p:nvPr>
            <p:ph sz="half" idx="1"/>
          </p:nvPr>
        </p:nvPicPr>
        <p:blipFill>
          <a:blip r:embed="rId2"/>
          <a:srcRect/>
          <a:stretch/>
        </p:blipFill>
        <p:spPr>
          <a:xfrm>
            <a:off x="401515" y="1369219"/>
            <a:ext cx="2216666" cy="3311202"/>
          </a:xfrm>
        </p:spPr>
      </p:pic>
      <p:sp>
        <p:nvSpPr>
          <p:cNvPr id="4" name="Content Placeholder 3">
            <a:extLst>
              <a:ext uri="{FF2B5EF4-FFF2-40B4-BE49-F238E27FC236}">
                <a16:creationId xmlns:a16="http://schemas.microsoft.com/office/drawing/2014/main" id="{79C7743B-5D9A-0545-93B6-B13EB3FD4CB1}"/>
              </a:ext>
            </a:extLst>
          </p:cNvPr>
          <p:cNvSpPr>
            <a:spLocks noGrp="1"/>
          </p:cNvSpPr>
          <p:nvPr>
            <p:ph sz="half" idx="2"/>
          </p:nvPr>
        </p:nvSpPr>
        <p:spPr>
          <a:xfrm>
            <a:off x="2869580" y="1974700"/>
            <a:ext cx="5645770" cy="1991819"/>
          </a:xfrm>
        </p:spPr>
        <p:txBody>
          <a:bodyPr>
            <a:normAutofit lnSpcReduction="10000"/>
          </a:bodyPr>
          <a:lstStyle/>
          <a:p>
            <a:pPr marL="571500" lvl="1" indent="-571500">
              <a:lnSpc>
                <a:spcPct val="90000"/>
              </a:lnSpc>
              <a:spcBef>
                <a:spcPts val="600"/>
              </a:spcBef>
              <a:spcAft>
                <a:spcPts val="1800"/>
              </a:spcAft>
            </a:pPr>
            <a:r>
              <a:rPr lang="en-US" sz="2000" dirty="0">
                <a:latin typeface="Rockwell" panose="02060603020205020403" pitchFamily="18" charset="0"/>
              </a:rPr>
              <a:t>Define Community Advisory Boards (CAB) </a:t>
            </a:r>
          </a:p>
          <a:p>
            <a:pPr marL="571500" lvl="1" indent="-571500">
              <a:lnSpc>
                <a:spcPct val="90000"/>
              </a:lnSpc>
              <a:spcBef>
                <a:spcPts val="600"/>
              </a:spcBef>
              <a:spcAft>
                <a:spcPts val="1800"/>
              </a:spcAft>
            </a:pPr>
            <a:r>
              <a:rPr lang="en-US" sz="2000" dirty="0">
                <a:latin typeface="Rockwell" panose="02060603020205020403" pitchFamily="18" charset="0"/>
              </a:rPr>
              <a:t>Talk about CABs within the NFP model </a:t>
            </a:r>
          </a:p>
          <a:p>
            <a:pPr marL="571500" lvl="1" indent="-571500">
              <a:lnSpc>
                <a:spcPct val="90000"/>
              </a:lnSpc>
              <a:spcBef>
                <a:spcPts val="600"/>
              </a:spcBef>
              <a:spcAft>
                <a:spcPts val="1800"/>
              </a:spcAft>
            </a:pPr>
            <a:r>
              <a:rPr lang="en-US" sz="2000" dirty="0">
                <a:latin typeface="Rockwell" panose="02060603020205020403" pitchFamily="18" charset="0"/>
              </a:rPr>
              <a:t>What are some elements for success</a:t>
            </a:r>
            <a:endParaRPr lang="en-US" sz="2000" b="1" dirty="0">
              <a:latin typeface="Rockwell" panose="02060603020205020403" pitchFamily="18" charset="0"/>
            </a:endParaRPr>
          </a:p>
          <a:p>
            <a:endParaRPr lang="en-US" sz="2000" dirty="0"/>
          </a:p>
        </p:txBody>
      </p:sp>
      <p:pic>
        <p:nvPicPr>
          <p:cNvPr id="3" name="Picture 2">
            <a:extLst>
              <a:ext uri="{FF2B5EF4-FFF2-40B4-BE49-F238E27FC236}">
                <a16:creationId xmlns:a16="http://schemas.microsoft.com/office/drawing/2014/main" id="{492000EF-12C0-C722-379C-A5021D9B7658}"/>
              </a:ext>
            </a:extLst>
          </p:cNvPr>
          <p:cNvPicPr>
            <a:picLocks noChangeAspect="1"/>
          </p:cNvPicPr>
          <p:nvPr/>
        </p:nvPicPr>
        <p:blipFill>
          <a:blip r:embed="rId3"/>
          <a:srcRect/>
          <a:stretch/>
        </p:blipFill>
        <p:spPr>
          <a:xfrm>
            <a:off x="6109285" y="80068"/>
            <a:ext cx="2746537" cy="914105"/>
          </a:xfrm>
          <a:prstGeom prst="rect">
            <a:avLst/>
          </a:prstGeom>
        </p:spPr>
      </p:pic>
    </p:spTree>
    <p:extLst>
      <p:ext uri="{BB962C8B-B14F-4D97-AF65-F5344CB8AC3E}">
        <p14:creationId xmlns:p14="http://schemas.microsoft.com/office/powerpoint/2010/main" val="4022280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4640CA-9185-B34A-B984-22E2CEAE8DD1}"/>
              </a:ext>
            </a:extLst>
          </p:cNvPr>
          <p:cNvSpPr>
            <a:spLocks noChangeArrowheads="1"/>
          </p:cNvSpPr>
          <p:nvPr/>
        </p:nvSpPr>
        <p:spPr bwMode="auto">
          <a:xfrm>
            <a:off x="9144" y="0"/>
            <a:ext cx="9144000" cy="994173"/>
          </a:xfrm>
          <a:prstGeom prst="rect">
            <a:avLst/>
          </a:prstGeom>
          <a:solidFill>
            <a:srgbClr val="021D49"/>
          </a:solidFill>
          <a:ln>
            <a:noFill/>
          </a:ln>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en-US" altLang="en-US" sz="1800" dirty="0">
              <a:solidFill>
                <a:schemeClr val="accent1"/>
              </a:solidFill>
              <a:highlight>
                <a:srgbClr val="FFFF00"/>
              </a:highlight>
            </a:endParaRPr>
          </a:p>
        </p:txBody>
      </p:sp>
      <p:sp>
        <p:nvSpPr>
          <p:cNvPr id="2" name="Title 1">
            <a:extLst>
              <a:ext uri="{FF2B5EF4-FFF2-40B4-BE49-F238E27FC236}">
                <a16:creationId xmlns:a16="http://schemas.microsoft.com/office/drawing/2014/main" id="{6ACCCD4E-7BF5-0645-8F09-C8E2405CDCED}"/>
              </a:ext>
            </a:extLst>
          </p:cNvPr>
          <p:cNvSpPr>
            <a:spLocks noGrp="1"/>
          </p:cNvSpPr>
          <p:nvPr>
            <p:ph type="title"/>
          </p:nvPr>
        </p:nvSpPr>
        <p:spPr>
          <a:xfrm>
            <a:off x="628650" y="273844"/>
            <a:ext cx="5964174" cy="612315"/>
          </a:xfrm>
        </p:spPr>
        <p:txBody>
          <a:bodyPr>
            <a:normAutofit/>
          </a:bodyPr>
          <a:lstStyle/>
          <a:p>
            <a:r>
              <a:rPr lang="en-US" sz="2500" dirty="0">
                <a:solidFill>
                  <a:schemeClr val="bg1"/>
                </a:solidFill>
                <a:latin typeface="Proxima Nova ExCn Bl" panose="02000506030000020004" pitchFamily="50" charset="0"/>
              </a:rPr>
              <a:t>EXAMPLES OF CAB ACTIVITIES</a:t>
            </a:r>
            <a:endParaRPr lang="en-US" sz="2500" b="1" dirty="0">
              <a:solidFill>
                <a:schemeClr val="bg1"/>
              </a:solidFill>
              <a:latin typeface="Proxima Nova ExCn Bl" panose="02000506030000020004" pitchFamily="50" charset="0"/>
              <a:cs typeface="Gill Sans SemiBold" panose="020B0502020104020203" pitchFamily="34" charset="-79"/>
            </a:endParaRPr>
          </a:p>
        </p:txBody>
      </p:sp>
      <p:sp>
        <p:nvSpPr>
          <p:cNvPr id="4" name="Content Placeholder 3">
            <a:extLst>
              <a:ext uri="{FF2B5EF4-FFF2-40B4-BE49-F238E27FC236}">
                <a16:creationId xmlns:a16="http://schemas.microsoft.com/office/drawing/2014/main" id="{79C7743B-5D9A-0545-93B6-B13EB3FD4CB1}"/>
              </a:ext>
            </a:extLst>
          </p:cNvPr>
          <p:cNvSpPr>
            <a:spLocks noGrp="1"/>
          </p:cNvSpPr>
          <p:nvPr>
            <p:ph sz="half" idx="2"/>
          </p:nvPr>
        </p:nvSpPr>
        <p:spPr>
          <a:xfrm>
            <a:off x="370703" y="1122936"/>
            <a:ext cx="8485119" cy="2819722"/>
          </a:xfrm>
        </p:spPr>
        <p:txBody>
          <a:bodyPr>
            <a:noAutofit/>
          </a:bodyPr>
          <a:lstStyle/>
          <a:p>
            <a:pPr>
              <a:defRPr/>
            </a:pPr>
            <a:r>
              <a:rPr lang="en-US" sz="1500" dirty="0">
                <a:latin typeface="Rockwell" panose="02060603020205020403" pitchFamily="18" charset="0"/>
              </a:rPr>
              <a:t>Schedule meetings between local lawmakers and agency representatives to discuss program funding</a:t>
            </a:r>
          </a:p>
          <a:p>
            <a:pPr>
              <a:defRPr/>
            </a:pPr>
            <a:r>
              <a:rPr lang="en-US" sz="1500" dirty="0">
                <a:latin typeface="Rockwell" panose="02060603020205020403" pitchFamily="18" charset="0"/>
              </a:rPr>
              <a:t>Plan/host a NFP launch or major milestone events: graduations or anniversaries.</a:t>
            </a:r>
          </a:p>
          <a:p>
            <a:pPr>
              <a:defRPr/>
            </a:pPr>
            <a:r>
              <a:rPr lang="en-US" sz="1500" dirty="0">
                <a:latin typeface="Rockwell" panose="02060603020205020403" pitchFamily="18" charset="0"/>
              </a:rPr>
              <a:t>Hold roundtables with community leaders </a:t>
            </a:r>
          </a:p>
          <a:p>
            <a:pPr>
              <a:defRPr/>
            </a:pPr>
            <a:r>
              <a:rPr lang="en-US" sz="1500" dirty="0">
                <a:latin typeface="Rockwell" panose="02060603020205020403" pitchFamily="18" charset="0"/>
              </a:rPr>
              <a:t>Write and submit letters to the editor in your local publications that respond to positive stories about NFP or other relevant articles </a:t>
            </a:r>
          </a:p>
          <a:p>
            <a:pPr>
              <a:defRPr/>
            </a:pPr>
            <a:r>
              <a:rPr lang="en-US" sz="1500" dirty="0">
                <a:latin typeface="Rockwell" panose="02060603020205020403" pitchFamily="18" charset="0"/>
              </a:rPr>
              <a:t>Write and submit op-eds</a:t>
            </a:r>
          </a:p>
          <a:p>
            <a:pPr>
              <a:defRPr/>
            </a:pPr>
            <a:r>
              <a:rPr lang="en-US" sz="1500" dirty="0">
                <a:latin typeface="Rockwell" panose="02060603020205020403" pitchFamily="18" charset="0"/>
              </a:rPr>
              <a:t>Participate in community events, speeches and panels</a:t>
            </a:r>
          </a:p>
          <a:p>
            <a:pPr>
              <a:defRPr/>
            </a:pPr>
            <a:r>
              <a:rPr lang="en-US" sz="1500" dirty="0">
                <a:latin typeface="Rockwell" panose="02060603020205020403" pitchFamily="18" charset="0"/>
              </a:rPr>
              <a:t> Staff a booth or exhibit at local health fairs, community celebrations, or business gatherings</a:t>
            </a:r>
          </a:p>
          <a:p>
            <a:pPr>
              <a:defRPr/>
            </a:pPr>
            <a:r>
              <a:rPr lang="en-US" sz="1500" dirty="0">
                <a:latin typeface="Rockwell" panose="02060603020205020403" pitchFamily="18" charset="0"/>
              </a:rPr>
              <a:t>Invite local lawmakers on a home visit with a nurse or host them on a visit to the NFP program</a:t>
            </a:r>
          </a:p>
          <a:p>
            <a:pPr>
              <a:defRPr/>
            </a:pPr>
            <a:r>
              <a:rPr lang="en-US" sz="1500" dirty="0">
                <a:latin typeface="Rockwell" panose="02060603020205020403" pitchFamily="18" charset="0"/>
              </a:rPr>
              <a:t>Participate in an NFP State Education and Advocacy Day (SEAD) at your State Capitol</a:t>
            </a:r>
          </a:p>
          <a:p>
            <a:pPr marL="0" indent="0" algn="ctr">
              <a:buNone/>
              <a:defRPr/>
            </a:pPr>
            <a:r>
              <a:rPr lang="en-US" sz="1500" b="1" dirty="0">
                <a:latin typeface="Rockwell" panose="02060603020205020403" pitchFamily="18" charset="0"/>
              </a:rPr>
              <a:t>What else?</a:t>
            </a:r>
          </a:p>
        </p:txBody>
      </p:sp>
      <p:pic>
        <p:nvPicPr>
          <p:cNvPr id="3" name="Picture 2">
            <a:extLst>
              <a:ext uri="{FF2B5EF4-FFF2-40B4-BE49-F238E27FC236}">
                <a16:creationId xmlns:a16="http://schemas.microsoft.com/office/drawing/2014/main" id="{2F29AFA4-48E0-F5D1-BC5B-3ED3C339D151}"/>
              </a:ext>
            </a:extLst>
          </p:cNvPr>
          <p:cNvPicPr>
            <a:picLocks noChangeAspect="1"/>
          </p:cNvPicPr>
          <p:nvPr/>
        </p:nvPicPr>
        <p:blipFill>
          <a:blip r:embed="rId3"/>
          <a:srcRect/>
          <a:stretch/>
        </p:blipFill>
        <p:spPr>
          <a:xfrm>
            <a:off x="6397463" y="80068"/>
            <a:ext cx="2746537" cy="914105"/>
          </a:xfrm>
          <a:prstGeom prst="rect">
            <a:avLst/>
          </a:prstGeom>
        </p:spPr>
      </p:pic>
    </p:spTree>
    <p:extLst>
      <p:ext uri="{BB962C8B-B14F-4D97-AF65-F5344CB8AC3E}">
        <p14:creationId xmlns:p14="http://schemas.microsoft.com/office/powerpoint/2010/main" val="4170547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4640CA-9185-B34A-B984-22E2CEAE8DD1}"/>
              </a:ext>
            </a:extLst>
          </p:cNvPr>
          <p:cNvSpPr>
            <a:spLocks noChangeArrowheads="1"/>
          </p:cNvSpPr>
          <p:nvPr/>
        </p:nvSpPr>
        <p:spPr bwMode="auto">
          <a:xfrm>
            <a:off x="9144" y="0"/>
            <a:ext cx="9144000" cy="994173"/>
          </a:xfrm>
          <a:prstGeom prst="rect">
            <a:avLst/>
          </a:prstGeom>
          <a:solidFill>
            <a:srgbClr val="021D49"/>
          </a:solidFill>
          <a:ln>
            <a:noFill/>
          </a:ln>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en-US" altLang="en-US" sz="1800" dirty="0">
              <a:solidFill>
                <a:schemeClr val="accent1"/>
              </a:solidFill>
              <a:highlight>
                <a:srgbClr val="FFFF00"/>
              </a:highlight>
            </a:endParaRPr>
          </a:p>
        </p:txBody>
      </p:sp>
      <p:sp>
        <p:nvSpPr>
          <p:cNvPr id="2" name="Title 1">
            <a:extLst>
              <a:ext uri="{FF2B5EF4-FFF2-40B4-BE49-F238E27FC236}">
                <a16:creationId xmlns:a16="http://schemas.microsoft.com/office/drawing/2014/main" id="{6ACCCD4E-7BF5-0645-8F09-C8E2405CDCED}"/>
              </a:ext>
            </a:extLst>
          </p:cNvPr>
          <p:cNvSpPr>
            <a:spLocks noGrp="1"/>
          </p:cNvSpPr>
          <p:nvPr>
            <p:ph type="title"/>
          </p:nvPr>
        </p:nvSpPr>
        <p:spPr>
          <a:xfrm>
            <a:off x="628650" y="257690"/>
            <a:ext cx="5964174" cy="612315"/>
          </a:xfrm>
        </p:spPr>
        <p:txBody>
          <a:bodyPr>
            <a:noAutofit/>
          </a:bodyPr>
          <a:lstStyle/>
          <a:p>
            <a:r>
              <a:rPr lang="en-US" sz="2500" dirty="0">
                <a:solidFill>
                  <a:schemeClr val="bg1"/>
                </a:solidFill>
                <a:latin typeface="Proxima Nova ExCn Bl" panose="02000506030000020004" pitchFamily="50" charset="0"/>
              </a:rPr>
              <a:t>WHAT CAB FUNCTIONS EXCITE YOU? WHICH ONES MAKE YOU ANXIOUS?</a:t>
            </a:r>
          </a:p>
        </p:txBody>
      </p:sp>
      <p:grpSp>
        <p:nvGrpSpPr>
          <p:cNvPr id="7" name="Shape 95">
            <a:extLst>
              <a:ext uri="{FF2B5EF4-FFF2-40B4-BE49-F238E27FC236}">
                <a16:creationId xmlns:a16="http://schemas.microsoft.com/office/drawing/2014/main" id="{3C337AF9-0D50-9D0D-AFE3-BEE2D521B427}"/>
              </a:ext>
            </a:extLst>
          </p:cNvPr>
          <p:cNvGrpSpPr/>
          <p:nvPr/>
        </p:nvGrpSpPr>
        <p:grpSpPr>
          <a:xfrm>
            <a:off x="1573428" y="1234139"/>
            <a:ext cx="5526024" cy="3531092"/>
            <a:chOff x="3782699" y="1538287"/>
            <a:chExt cx="1578600" cy="1578600"/>
          </a:xfrm>
          <a:solidFill>
            <a:srgbClr val="0F3A68"/>
          </a:solidFill>
        </p:grpSpPr>
        <p:sp>
          <p:nvSpPr>
            <p:cNvPr id="8" name="Shape 96">
              <a:extLst>
                <a:ext uri="{FF2B5EF4-FFF2-40B4-BE49-F238E27FC236}">
                  <a16:creationId xmlns:a16="http://schemas.microsoft.com/office/drawing/2014/main" id="{53DC449F-5C34-A975-A922-16693A178A72}"/>
                </a:ext>
              </a:extLst>
            </p:cNvPr>
            <p:cNvSpPr/>
            <p:nvPr/>
          </p:nvSpPr>
          <p:spPr>
            <a:xfrm>
              <a:off x="3782700" y="2757487"/>
              <a:ext cx="359400" cy="359400"/>
            </a:xfrm>
            <a:prstGeom prst="corner">
              <a:avLst>
                <a:gd name="adj1" fmla="val 50000"/>
                <a:gd name="adj2" fmla="val 50000"/>
              </a:avLst>
            </a:prstGeom>
            <a:grpFill/>
            <a:ln>
              <a:noFill/>
            </a:ln>
          </p:spPr>
          <p:txBody>
            <a:bodyPr lIns="91425" tIns="91425" rIns="91425" bIns="91425" anchor="ctr" anchorCtr="0">
              <a:noAutofit/>
            </a:bodyPr>
            <a:lstStyle/>
            <a:p>
              <a:pPr lvl="0">
                <a:spcBef>
                  <a:spcPts val="0"/>
                </a:spcBef>
                <a:buNone/>
              </a:pPr>
              <a:endParaRPr/>
            </a:p>
          </p:txBody>
        </p:sp>
        <p:sp>
          <p:nvSpPr>
            <p:cNvPr id="9" name="Shape 97">
              <a:extLst>
                <a:ext uri="{FF2B5EF4-FFF2-40B4-BE49-F238E27FC236}">
                  <a16:creationId xmlns:a16="http://schemas.microsoft.com/office/drawing/2014/main" id="{E6A53996-AA91-2D78-3702-2609494688CB}"/>
                </a:ext>
              </a:extLst>
            </p:cNvPr>
            <p:cNvSpPr/>
            <p:nvPr/>
          </p:nvSpPr>
          <p:spPr>
            <a:xfrm rot="-5400000">
              <a:off x="5001900" y="2757487"/>
              <a:ext cx="359400" cy="359400"/>
            </a:xfrm>
            <a:prstGeom prst="corner">
              <a:avLst>
                <a:gd name="adj1" fmla="val 50000"/>
                <a:gd name="adj2" fmla="val 50000"/>
              </a:avLst>
            </a:prstGeom>
            <a:grpFill/>
            <a:ln>
              <a:noFill/>
            </a:ln>
          </p:spPr>
          <p:txBody>
            <a:bodyPr lIns="91425" tIns="91425" rIns="91425" bIns="91425" anchor="ctr" anchorCtr="0">
              <a:noAutofit/>
            </a:bodyPr>
            <a:lstStyle/>
            <a:p>
              <a:pPr lvl="0">
                <a:spcBef>
                  <a:spcPts val="0"/>
                </a:spcBef>
                <a:buNone/>
              </a:pPr>
              <a:endParaRPr/>
            </a:p>
          </p:txBody>
        </p:sp>
        <p:sp>
          <p:nvSpPr>
            <p:cNvPr id="12" name="Shape 98">
              <a:extLst>
                <a:ext uri="{FF2B5EF4-FFF2-40B4-BE49-F238E27FC236}">
                  <a16:creationId xmlns:a16="http://schemas.microsoft.com/office/drawing/2014/main" id="{F1D7522B-D56E-03F9-7E4A-15147A0445D5}"/>
                </a:ext>
              </a:extLst>
            </p:cNvPr>
            <p:cNvSpPr/>
            <p:nvPr/>
          </p:nvSpPr>
          <p:spPr>
            <a:xfrm rot="5400000">
              <a:off x="3782699" y="1538287"/>
              <a:ext cx="359400" cy="359400"/>
            </a:xfrm>
            <a:prstGeom prst="corner">
              <a:avLst>
                <a:gd name="adj1" fmla="val 50000"/>
                <a:gd name="adj2" fmla="val 50000"/>
              </a:avLst>
            </a:prstGeom>
            <a:grpFill/>
            <a:ln>
              <a:noFill/>
            </a:ln>
          </p:spPr>
          <p:txBody>
            <a:bodyPr lIns="91425" tIns="91425" rIns="91425" bIns="91425" anchor="ctr" anchorCtr="0">
              <a:noAutofit/>
            </a:bodyPr>
            <a:lstStyle/>
            <a:p>
              <a:pPr lvl="0">
                <a:spcBef>
                  <a:spcPts val="0"/>
                </a:spcBef>
                <a:buNone/>
              </a:pPr>
              <a:endParaRPr/>
            </a:p>
          </p:txBody>
        </p:sp>
        <p:sp>
          <p:nvSpPr>
            <p:cNvPr id="13" name="Shape 99">
              <a:extLst>
                <a:ext uri="{FF2B5EF4-FFF2-40B4-BE49-F238E27FC236}">
                  <a16:creationId xmlns:a16="http://schemas.microsoft.com/office/drawing/2014/main" id="{2BD620BC-8EC1-C7EE-A9A3-159F690203F2}"/>
                </a:ext>
              </a:extLst>
            </p:cNvPr>
            <p:cNvSpPr/>
            <p:nvPr/>
          </p:nvSpPr>
          <p:spPr>
            <a:xfrm rot="10800000">
              <a:off x="5001899" y="1538287"/>
              <a:ext cx="359400" cy="359400"/>
            </a:xfrm>
            <a:prstGeom prst="corner">
              <a:avLst>
                <a:gd name="adj1" fmla="val 50000"/>
                <a:gd name="adj2" fmla="val 50000"/>
              </a:avLst>
            </a:prstGeom>
            <a:grpFill/>
            <a:ln>
              <a:noFill/>
            </a:ln>
          </p:spPr>
          <p:txBody>
            <a:bodyPr lIns="91425" tIns="91425" rIns="91425" bIns="91425" anchor="ctr" anchorCtr="0">
              <a:noAutofit/>
            </a:bodyPr>
            <a:lstStyle/>
            <a:p>
              <a:pPr lvl="0">
                <a:spcBef>
                  <a:spcPts val="0"/>
                </a:spcBef>
                <a:buNone/>
              </a:pPr>
              <a:endParaRPr/>
            </a:p>
          </p:txBody>
        </p:sp>
      </p:grpSp>
      <p:pic>
        <p:nvPicPr>
          <p:cNvPr id="14" name="Picture 1">
            <a:extLst>
              <a:ext uri="{FF2B5EF4-FFF2-40B4-BE49-F238E27FC236}">
                <a16:creationId xmlns:a16="http://schemas.microsoft.com/office/drawing/2014/main" id="{0B087D3D-D084-8184-43D7-059189DC032A}"/>
              </a:ext>
            </a:extLst>
          </p:cNvPr>
          <p:cNvPicPr>
            <a:picLocks noChangeAspect="1"/>
          </p:cNvPicPr>
          <p:nvPr/>
        </p:nvPicPr>
        <p:blipFill>
          <a:blip r:embed="rId3"/>
          <a:srcRect/>
          <a:stretch>
            <a:fillRect/>
          </a:stretch>
        </p:blipFill>
        <p:spPr bwMode="auto">
          <a:xfrm>
            <a:off x="3021227" y="1649078"/>
            <a:ext cx="2914826" cy="2423798"/>
          </a:xfrm>
          <a:prstGeom prst="rect">
            <a:avLst/>
          </a:prstGeom>
          <a:noFill/>
          <a:ln w="9525">
            <a:noFill/>
            <a:miter lim="800000"/>
            <a:headEnd/>
            <a:tailEnd/>
          </a:ln>
        </p:spPr>
      </p:pic>
      <p:pic>
        <p:nvPicPr>
          <p:cNvPr id="3" name="Picture 2">
            <a:extLst>
              <a:ext uri="{FF2B5EF4-FFF2-40B4-BE49-F238E27FC236}">
                <a16:creationId xmlns:a16="http://schemas.microsoft.com/office/drawing/2014/main" id="{05CB4759-5958-30EE-265D-B9A674845FD2}"/>
              </a:ext>
            </a:extLst>
          </p:cNvPr>
          <p:cNvPicPr>
            <a:picLocks noChangeAspect="1"/>
          </p:cNvPicPr>
          <p:nvPr/>
        </p:nvPicPr>
        <p:blipFill>
          <a:blip r:embed="rId4"/>
          <a:srcRect/>
          <a:stretch/>
        </p:blipFill>
        <p:spPr>
          <a:xfrm>
            <a:off x="6397463" y="80068"/>
            <a:ext cx="2746537" cy="914105"/>
          </a:xfrm>
          <a:prstGeom prst="rect">
            <a:avLst/>
          </a:prstGeom>
        </p:spPr>
      </p:pic>
    </p:spTree>
    <p:extLst>
      <p:ext uri="{BB962C8B-B14F-4D97-AF65-F5344CB8AC3E}">
        <p14:creationId xmlns:p14="http://schemas.microsoft.com/office/powerpoint/2010/main" val="1056547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4640CA-9185-B34A-B984-22E2CEAE8DD1}"/>
              </a:ext>
            </a:extLst>
          </p:cNvPr>
          <p:cNvSpPr>
            <a:spLocks noChangeArrowheads="1"/>
          </p:cNvSpPr>
          <p:nvPr/>
        </p:nvSpPr>
        <p:spPr bwMode="auto">
          <a:xfrm>
            <a:off x="9144" y="0"/>
            <a:ext cx="9144000" cy="994173"/>
          </a:xfrm>
          <a:prstGeom prst="rect">
            <a:avLst/>
          </a:prstGeom>
          <a:solidFill>
            <a:srgbClr val="021D49"/>
          </a:solidFill>
          <a:ln>
            <a:noFill/>
          </a:ln>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en-US" altLang="en-US" sz="1800" dirty="0">
              <a:solidFill>
                <a:schemeClr val="accent1"/>
              </a:solidFill>
              <a:highlight>
                <a:srgbClr val="FFFF00"/>
              </a:highlight>
            </a:endParaRPr>
          </a:p>
        </p:txBody>
      </p:sp>
      <p:sp>
        <p:nvSpPr>
          <p:cNvPr id="2" name="Title 1">
            <a:extLst>
              <a:ext uri="{FF2B5EF4-FFF2-40B4-BE49-F238E27FC236}">
                <a16:creationId xmlns:a16="http://schemas.microsoft.com/office/drawing/2014/main" id="{6ACCCD4E-7BF5-0645-8F09-C8E2405CDCED}"/>
              </a:ext>
            </a:extLst>
          </p:cNvPr>
          <p:cNvSpPr>
            <a:spLocks noGrp="1"/>
          </p:cNvSpPr>
          <p:nvPr>
            <p:ph type="title"/>
          </p:nvPr>
        </p:nvSpPr>
        <p:spPr>
          <a:xfrm>
            <a:off x="628650" y="273844"/>
            <a:ext cx="5964174" cy="612315"/>
          </a:xfrm>
        </p:spPr>
        <p:txBody>
          <a:bodyPr>
            <a:normAutofit/>
          </a:bodyPr>
          <a:lstStyle/>
          <a:p>
            <a:r>
              <a:rPr lang="en-US" sz="2500" dirty="0">
                <a:solidFill>
                  <a:schemeClr val="bg1"/>
                </a:solidFill>
                <a:latin typeface="Proxima Nova ExCn Bl" panose="02000506030000020004" pitchFamily="50" charset="0"/>
              </a:rPr>
              <a:t>WHAT TYPE OF CAB DO YOU HAVE?</a:t>
            </a:r>
            <a:endParaRPr lang="en-US" sz="2500" b="1" dirty="0">
              <a:solidFill>
                <a:schemeClr val="bg1"/>
              </a:solidFill>
              <a:latin typeface="Proxima Nova ExCn Bl" panose="02000506030000020004" pitchFamily="50" charset="0"/>
              <a:cs typeface="Gill Sans SemiBold" panose="020B0502020104020203" pitchFamily="34" charset="-79"/>
            </a:endParaRPr>
          </a:p>
        </p:txBody>
      </p:sp>
      <p:sp>
        <p:nvSpPr>
          <p:cNvPr id="4" name="Content Placeholder 3">
            <a:extLst>
              <a:ext uri="{FF2B5EF4-FFF2-40B4-BE49-F238E27FC236}">
                <a16:creationId xmlns:a16="http://schemas.microsoft.com/office/drawing/2014/main" id="{79C7743B-5D9A-0545-93B6-B13EB3FD4CB1}"/>
              </a:ext>
            </a:extLst>
          </p:cNvPr>
          <p:cNvSpPr>
            <a:spLocks noGrp="1"/>
          </p:cNvSpPr>
          <p:nvPr>
            <p:ph sz="half" idx="2"/>
          </p:nvPr>
        </p:nvSpPr>
        <p:spPr>
          <a:xfrm>
            <a:off x="370703" y="3723108"/>
            <a:ext cx="8485119" cy="990921"/>
          </a:xfrm>
        </p:spPr>
        <p:txBody>
          <a:bodyPr>
            <a:noAutofit/>
          </a:bodyPr>
          <a:lstStyle/>
          <a:p>
            <a:pPr>
              <a:defRPr/>
            </a:pPr>
            <a:r>
              <a:rPr lang="en-US" sz="1500" dirty="0">
                <a:latin typeface="Rockwell" panose="02060603020205020403" pitchFamily="18" charset="0"/>
              </a:rPr>
              <a:t>Some Multi-Function boards have subcommittees which include an NFP subcommittee.</a:t>
            </a:r>
          </a:p>
          <a:p>
            <a:pPr>
              <a:defRPr/>
            </a:pPr>
            <a:r>
              <a:rPr lang="en-US" sz="1500" dirty="0">
                <a:latin typeface="Rockwell" panose="02060603020205020403" pitchFamily="18" charset="0"/>
              </a:rPr>
              <a:t>We recognize that benefits and challenges exist for an NFP specific Board and a Multi-Function Board.  Some states also have a Statewide Leadership Board or Advisory Council.</a:t>
            </a:r>
          </a:p>
        </p:txBody>
      </p:sp>
      <p:sp>
        <p:nvSpPr>
          <p:cNvPr id="3" name="Shape 194">
            <a:extLst>
              <a:ext uri="{FF2B5EF4-FFF2-40B4-BE49-F238E27FC236}">
                <a16:creationId xmlns:a16="http://schemas.microsoft.com/office/drawing/2014/main" id="{60CB34CC-BB9E-E340-C45E-61D5397C3439}"/>
              </a:ext>
            </a:extLst>
          </p:cNvPr>
          <p:cNvSpPr txBox="1"/>
          <p:nvPr/>
        </p:nvSpPr>
        <p:spPr>
          <a:xfrm>
            <a:off x="2621728" y="1253232"/>
            <a:ext cx="3744899" cy="778200"/>
          </a:xfrm>
          <a:prstGeom prst="rect">
            <a:avLst/>
          </a:prstGeom>
          <a:noFill/>
          <a:ln w="114300" cap="rnd" cmpd="sng">
            <a:solidFill>
              <a:srgbClr val="021D49"/>
            </a:solidFill>
            <a:prstDash val="solid"/>
            <a:miter/>
            <a:headEnd type="none" w="med" len="med"/>
            <a:tailEnd type="none" w="med" len="med"/>
          </a:ln>
        </p:spPr>
        <p:txBody>
          <a:bodyPr lIns="91425" tIns="91425" rIns="91425" bIns="91425" anchor="ctr" anchorCtr="0">
            <a:noAutofit/>
          </a:bodyPr>
          <a:lstStyle/>
          <a:p>
            <a:pPr lvl="0" algn="ctr" rtl="0">
              <a:spcBef>
                <a:spcPts val="0"/>
              </a:spcBef>
              <a:buNone/>
            </a:pPr>
            <a:r>
              <a:rPr lang="en" sz="2400" dirty="0">
                <a:latin typeface="Rockwell" panose="02060603020205020403" pitchFamily="18" charset="0"/>
                <a:ea typeface="Montserrat"/>
                <a:cs typeface="Montserrat"/>
                <a:sym typeface="Montserrat"/>
              </a:rPr>
              <a:t>NFP-Specific</a:t>
            </a:r>
          </a:p>
        </p:txBody>
      </p:sp>
      <p:sp>
        <p:nvSpPr>
          <p:cNvPr id="5" name="Shape 195">
            <a:extLst>
              <a:ext uri="{FF2B5EF4-FFF2-40B4-BE49-F238E27FC236}">
                <a16:creationId xmlns:a16="http://schemas.microsoft.com/office/drawing/2014/main" id="{FB4A2F60-D0D1-01B5-FE7A-705C87123731}"/>
              </a:ext>
            </a:extLst>
          </p:cNvPr>
          <p:cNvSpPr txBox="1"/>
          <p:nvPr/>
        </p:nvSpPr>
        <p:spPr>
          <a:xfrm>
            <a:off x="2641185" y="2511358"/>
            <a:ext cx="3744899" cy="892487"/>
          </a:xfrm>
          <a:prstGeom prst="rect">
            <a:avLst/>
          </a:prstGeom>
          <a:noFill/>
          <a:ln w="114300" cap="rnd" cmpd="sng">
            <a:solidFill>
              <a:srgbClr val="021D49"/>
            </a:solidFill>
            <a:prstDash val="solid"/>
            <a:miter/>
            <a:headEnd type="none" w="med" len="med"/>
            <a:tailEnd type="none" w="med" len="med"/>
          </a:ln>
        </p:spPr>
        <p:txBody>
          <a:bodyPr lIns="91425" tIns="91425" rIns="91425" bIns="91425" anchor="ctr" anchorCtr="0">
            <a:noAutofit/>
          </a:bodyPr>
          <a:lstStyle/>
          <a:p>
            <a:pPr lvl="0" algn="ctr" rtl="0">
              <a:spcBef>
                <a:spcPts val="0"/>
              </a:spcBef>
              <a:buNone/>
            </a:pPr>
            <a:r>
              <a:rPr lang="en" sz="2400" dirty="0">
                <a:latin typeface="Rockwell" panose="02060603020205020403" pitchFamily="18" charset="0"/>
                <a:ea typeface="Montserrat"/>
                <a:cs typeface="Montserrat"/>
                <a:sym typeface="Montserrat"/>
              </a:rPr>
              <a:t>Multi-Functioning Board</a:t>
            </a:r>
          </a:p>
        </p:txBody>
      </p:sp>
      <p:cxnSp>
        <p:nvCxnSpPr>
          <p:cNvPr id="6" name="Shape 197">
            <a:extLst>
              <a:ext uri="{FF2B5EF4-FFF2-40B4-BE49-F238E27FC236}">
                <a16:creationId xmlns:a16="http://schemas.microsoft.com/office/drawing/2014/main" id="{29753226-32CD-0100-8C9B-A164169BB337}"/>
              </a:ext>
            </a:extLst>
          </p:cNvPr>
          <p:cNvCxnSpPr>
            <a:stCxn id="3" idx="2"/>
            <a:endCxn id="5" idx="0"/>
          </p:cNvCxnSpPr>
          <p:nvPr/>
        </p:nvCxnSpPr>
        <p:spPr>
          <a:xfrm>
            <a:off x="4494178" y="2031432"/>
            <a:ext cx="19457" cy="479926"/>
          </a:xfrm>
          <a:prstGeom prst="straightConnector1">
            <a:avLst/>
          </a:prstGeom>
          <a:noFill/>
          <a:ln w="38100" cap="rnd" cmpd="sng">
            <a:solidFill>
              <a:srgbClr val="454F5B"/>
            </a:solidFill>
            <a:prstDash val="solid"/>
            <a:round/>
            <a:headEnd type="diamond" w="med" len="med"/>
            <a:tailEnd type="diamond" w="med" len="med"/>
          </a:ln>
        </p:spPr>
      </p:cxnSp>
      <p:pic>
        <p:nvPicPr>
          <p:cNvPr id="7" name="Picture 6">
            <a:extLst>
              <a:ext uri="{FF2B5EF4-FFF2-40B4-BE49-F238E27FC236}">
                <a16:creationId xmlns:a16="http://schemas.microsoft.com/office/drawing/2014/main" id="{8E97C4FE-6AE3-032C-1ECC-63AD1A6F99B4}"/>
              </a:ext>
            </a:extLst>
          </p:cNvPr>
          <p:cNvPicPr>
            <a:picLocks noChangeAspect="1"/>
          </p:cNvPicPr>
          <p:nvPr/>
        </p:nvPicPr>
        <p:blipFill>
          <a:blip r:embed="rId3"/>
          <a:srcRect/>
          <a:stretch/>
        </p:blipFill>
        <p:spPr>
          <a:xfrm>
            <a:off x="6297822" y="80068"/>
            <a:ext cx="2746537" cy="914105"/>
          </a:xfrm>
          <a:prstGeom prst="rect">
            <a:avLst/>
          </a:prstGeom>
        </p:spPr>
      </p:pic>
    </p:spTree>
    <p:extLst>
      <p:ext uri="{BB962C8B-B14F-4D97-AF65-F5344CB8AC3E}">
        <p14:creationId xmlns:p14="http://schemas.microsoft.com/office/powerpoint/2010/main" val="1343091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4640CA-9185-B34A-B984-22E2CEAE8DD1}"/>
              </a:ext>
            </a:extLst>
          </p:cNvPr>
          <p:cNvSpPr>
            <a:spLocks noChangeArrowheads="1"/>
          </p:cNvSpPr>
          <p:nvPr/>
        </p:nvSpPr>
        <p:spPr bwMode="auto">
          <a:xfrm>
            <a:off x="9144" y="0"/>
            <a:ext cx="9144000" cy="994173"/>
          </a:xfrm>
          <a:prstGeom prst="rect">
            <a:avLst/>
          </a:prstGeom>
          <a:solidFill>
            <a:srgbClr val="021D49"/>
          </a:solidFill>
          <a:ln>
            <a:noFill/>
          </a:ln>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en-US" altLang="en-US" sz="1800" dirty="0">
              <a:solidFill>
                <a:schemeClr val="accent1"/>
              </a:solidFill>
              <a:highlight>
                <a:srgbClr val="FFFF00"/>
              </a:highlight>
            </a:endParaRPr>
          </a:p>
        </p:txBody>
      </p:sp>
      <p:sp>
        <p:nvSpPr>
          <p:cNvPr id="2" name="Title 1">
            <a:extLst>
              <a:ext uri="{FF2B5EF4-FFF2-40B4-BE49-F238E27FC236}">
                <a16:creationId xmlns:a16="http://schemas.microsoft.com/office/drawing/2014/main" id="{6ACCCD4E-7BF5-0645-8F09-C8E2405CDCED}"/>
              </a:ext>
            </a:extLst>
          </p:cNvPr>
          <p:cNvSpPr>
            <a:spLocks noGrp="1"/>
          </p:cNvSpPr>
          <p:nvPr>
            <p:ph type="title"/>
          </p:nvPr>
        </p:nvSpPr>
        <p:spPr>
          <a:xfrm>
            <a:off x="628650" y="221914"/>
            <a:ext cx="5964174" cy="612315"/>
          </a:xfrm>
        </p:spPr>
        <p:txBody>
          <a:bodyPr>
            <a:normAutofit/>
          </a:bodyPr>
          <a:lstStyle/>
          <a:p>
            <a:r>
              <a:rPr lang="en-US" sz="2500" dirty="0">
                <a:solidFill>
                  <a:schemeClr val="bg1"/>
                </a:solidFill>
                <a:latin typeface="Proxima Nova ExCn Bl" panose="02000506030000020004" pitchFamily="50" charset="0"/>
              </a:rPr>
              <a:t>LET’S ROLE PLAY</a:t>
            </a:r>
            <a:endParaRPr lang="en-US" sz="2500" b="1" dirty="0">
              <a:solidFill>
                <a:schemeClr val="bg1"/>
              </a:solidFill>
              <a:latin typeface="Proxima Nova ExCn Bl" panose="02000506030000020004" pitchFamily="50" charset="0"/>
              <a:cs typeface="Gill Sans SemiBold" panose="020B0502020104020203" pitchFamily="34" charset="-79"/>
            </a:endParaRPr>
          </a:p>
        </p:txBody>
      </p:sp>
      <p:sp>
        <p:nvSpPr>
          <p:cNvPr id="4" name="Content Placeholder 3">
            <a:extLst>
              <a:ext uri="{FF2B5EF4-FFF2-40B4-BE49-F238E27FC236}">
                <a16:creationId xmlns:a16="http://schemas.microsoft.com/office/drawing/2014/main" id="{79C7743B-5D9A-0545-93B6-B13EB3FD4CB1}"/>
              </a:ext>
            </a:extLst>
          </p:cNvPr>
          <p:cNvSpPr>
            <a:spLocks noGrp="1"/>
          </p:cNvSpPr>
          <p:nvPr>
            <p:ph sz="half" idx="2"/>
          </p:nvPr>
        </p:nvSpPr>
        <p:spPr>
          <a:xfrm>
            <a:off x="1033044" y="1359419"/>
            <a:ext cx="5857102" cy="2819722"/>
          </a:xfrm>
        </p:spPr>
        <p:txBody>
          <a:bodyPr>
            <a:noAutofit/>
          </a:bodyPr>
          <a:lstStyle/>
          <a:p>
            <a:pPr>
              <a:defRPr/>
            </a:pPr>
            <a:r>
              <a:rPr lang="en-US" sz="1500" dirty="0">
                <a:latin typeface="Rockwell" panose="02060603020205020403" pitchFamily="18" charset="0"/>
              </a:rPr>
              <a:t>Choose a discussion leader, scribe and reporter- 30 seconds</a:t>
            </a:r>
          </a:p>
          <a:p>
            <a:pPr>
              <a:defRPr/>
            </a:pPr>
            <a:endParaRPr lang="en-US" sz="1500" dirty="0">
              <a:latin typeface="Rockwell" panose="02060603020205020403" pitchFamily="18" charset="0"/>
            </a:endParaRPr>
          </a:p>
          <a:p>
            <a:pPr marL="0" indent="0">
              <a:buNone/>
              <a:defRPr/>
            </a:pPr>
            <a:r>
              <a:rPr lang="en-US" sz="1500" b="1" dirty="0">
                <a:latin typeface="Rockwell" panose="02060603020205020403" pitchFamily="18" charset="0"/>
              </a:rPr>
              <a:t>Agenda</a:t>
            </a:r>
          </a:p>
          <a:p>
            <a:pPr>
              <a:defRPr/>
            </a:pPr>
            <a:r>
              <a:rPr lang="en-US" sz="1500" dirty="0">
                <a:latin typeface="Rockwell" panose="02060603020205020403" pitchFamily="18" charset="0"/>
              </a:rPr>
              <a:t>Who else could we add to our CAB?- 5 minutes</a:t>
            </a:r>
          </a:p>
          <a:p>
            <a:pPr>
              <a:defRPr/>
            </a:pPr>
            <a:r>
              <a:rPr lang="en-US" sz="1500" dirty="0">
                <a:latin typeface="Rockwell" panose="02060603020205020403" pitchFamily="18" charset="0"/>
              </a:rPr>
              <a:t>Discussion topic 1- 5 minutes</a:t>
            </a:r>
          </a:p>
          <a:p>
            <a:pPr>
              <a:defRPr/>
            </a:pPr>
            <a:r>
              <a:rPr lang="en-US" sz="1500" dirty="0">
                <a:latin typeface="Rockwell" panose="02060603020205020403" pitchFamily="18" charset="0"/>
              </a:rPr>
              <a:t>Discussion topic 2- 5 minutes </a:t>
            </a:r>
          </a:p>
          <a:p>
            <a:pPr>
              <a:defRPr/>
            </a:pPr>
            <a:r>
              <a:rPr lang="en-US" sz="1500" dirty="0">
                <a:latin typeface="Rockwell" panose="02060603020205020403" pitchFamily="18" charset="0"/>
              </a:rPr>
              <a:t>Discussion topic 3- 5 minutes</a:t>
            </a:r>
          </a:p>
          <a:p>
            <a:pPr marL="0" indent="0">
              <a:buNone/>
              <a:defRPr/>
            </a:pPr>
            <a:endParaRPr lang="en-US" sz="1500" dirty="0">
              <a:latin typeface="Rockwell" panose="02060603020205020403" pitchFamily="18" charset="0"/>
            </a:endParaRPr>
          </a:p>
        </p:txBody>
      </p:sp>
      <p:sp>
        <p:nvSpPr>
          <p:cNvPr id="6" name="TextBox 5">
            <a:extLst>
              <a:ext uri="{FF2B5EF4-FFF2-40B4-BE49-F238E27FC236}">
                <a16:creationId xmlns:a16="http://schemas.microsoft.com/office/drawing/2014/main" id="{A965BA9D-9760-A761-ED64-B82BF36504F8}"/>
              </a:ext>
            </a:extLst>
          </p:cNvPr>
          <p:cNvSpPr txBox="1"/>
          <p:nvPr/>
        </p:nvSpPr>
        <p:spPr>
          <a:xfrm>
            <a:off x="6693077" y="2327435"/>
            <a:ext cx="1623233" cy="1015663"/>
          </a:xfrm>
          <a:prstGeom prst="rect">
            <a:avLst/>
          </a:prstGeom>
          <a:noFill/>
        </p:spPr>
        <p:txBody>
          <a:bodyPr wrap="square" rtlCol="0">
            <a:spAutoFit/>
          </a:bodyPr>
          <a:lstStyle/>
          <a:p>
            <a:r>
              <a:rPr lang="en-US" sz="1500" dirty="0">
                <a:latin typeface="Rockwell" panose="02060603020205020403" pitchFamily="18" charset="0"/>
              </a:rPr>
              <a:t>3 strategies to address each</a:t>
            </a:r>
          </a:p>
          <a:p>
            <a:r>
              <a:rPr lang="en-US" sz="1500" dirty="0">
                <a:latin typeface="Rockwell" panose="02060603020205020403" pitchFamily="18" charset="0"/>
              </a:rPr>
              <a:t>potential challenges?</a:t>
            </a:r>
          </a:p>
        </p:txBody>
      </p:sp>
      <p:sp>
        <p:nvSpPr>
          <p:cNvPr id="7" name="Right Brace 6">
            <a:extLst>
              <a:ext uri="{FF2B5EF4-FFF2-40B4-BE49-F238E27FC236}">
                <a16:creationId xmlns:a16="http://schemas.microsoft.com/office/drawing/2014/main" id="{7540D998-D39F-FF1A-68F9-3792112B174D}"/>
              </a:ext>
            </a:extLst>
          </p:cNvPr>
          <p:cNvSpPr/>
          <p:nvPr/>
        </p:nvSpPr>
        <p:spPr bwMode="auto">
          <a:xfrm>
            <a:off x="5966549" y="2421236"/>
            <a:ext cx="522514" cy="914400"/>
          </a:xfrm>
          <a:prstGeom prst="rightBrace">
            <a:avLst>
              <a:gd name="adj1" fmla="val 33523"/>
              <a:gd name="adj2" fmla="val 50862"/>
            </a:avLst>
          </a:prstGeom>
          <a:noFill/>
          <a:ln w="57150" cap="flat" cmpd="sng" algn="ctr">
            <a:solidFill>
              <a:srgbClr val="021D4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rgbClr val="0B5495"/>
              </a:solidFill>
              <a:effectLst/>
              <a:latin typeface="Century Gothic" pitchFamily="34" charset="0"/>
              <a:ea typeface="ＭＳ Ｐゴシック" pitchFamily="84" charset="-128"/>
            </a:endParaRPr>
          </a:p>
        </p:txBody>
      </p:sp>
      <p:pic>
        <p:nvPicPr>
          <p:cNvPr id="3" name="Picture 2">
            <a:extLst>
              <a:ext uri="{FF2B5EF4-FFF2-40B4-BE49-F238E27FC236}">
                <a16:creationId xmlns:a16="http://schemas.microsoft.com/office/drawing/2014/main" id="{144CEB58-3A5D-CCBB-0E3B-936B3F218755}"/>
              </a:ext>
            </a:extLst>
          </p:cNvPr>
          <p:cNvPicPr>
            <a:picLocks noChangeAspect="1"/>
          </p:cNvPicPr>
          <p:nvPr/>
        </p:nvPicPr>
        <p:blipFill>
          <a:blip r:embed="rId3"/>
          <a:srcRect/>
          <a:stretch/>
        </p:blipFill>
        <p:spPr>
          <a:xfrm>
            <a:off x="6297821" y="80068"/>
            <a:ext cx="2746537" cy="914105"/>
          </a:xfrm>
          <a:prstGeom prst="rect">
            <a:avLst/>
          </a:prstGeom>
        </p:spPr>
      </p:pic>
    </p:spTree>
    <p:extLst>
      <p:ext uri="{BB962C8B-B14F-4D97-AF65-F5344CB8AC3E}">
        <p14:creationId xmlns:p14="http://schemas.microsoft.com/office/powerpoint/2010/main" val="2816289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E29F28-869B-DD41-907B-5F45396C1A76}"/>
              </a:ext>
            </a:extLst>
          </p:cNvPr>
          <p:cNvPicPr>
            <a:picLocks noChangeAspect="1"/>
          </p:cNvPicPr>
          <p:nvPr/>
        </p:nvPicPr>
        <p:blipFill rotWithShape="1">
          <a:blip r:embed="rId3"/>
          <a:srcRect l="-16" t="14552" r="-16"/>
          <a:stretch/>
        </p:blipFill>
        <p:spPr>
          <a:xfrm>
            <a:off x="2513" y="0"/>
            <a:ext cx="9141487" cy="5207508"/>
          </a:xfrm>
          <a:prstGeom prst="rect">
            <a:avLst/>
          </a:prstGeom>
        </p:spPr>
      </p:pic>
      <p:sp>
        <p:nvSpPr>
          <p:cNvPr id="10" name="Rectangle 9">
            <a:extLst>
              <a:ext uri="{FF2B5EF4-FFF2-40B4-BE49-F238E27FC236}">
                <a16:creationId xmlns:a16="http://schemas.microsoft.com/office/drawing/2014/main" id="{6163067B-A1C4-1741-97FB-DF1BBFF26F55}"/>
              </a:ext>
            </a:extLst>
          </p:cNvPr>
          <p:cNvSpPr>
            <a:spLocks noChangeArrowheads="1"/>
          </p:cNvSpPr>
          <p:nvPr/>
        </p:nvSpPr>
        <p:spPr bwMode="auto">
          <a:xfrm>
            <a:off x="2286000" y="4290068"/>
            <a:ext cx="6858000" cy="917440"/>
          </a:xfrm>
          <a:prstGeom prst="rect">
            <a:avLst/>
          </a:prstGeom>
          <a:solidFill>
            <a:srgbClr val="021D49"/>
          </a:solidFill>
          <a:ln>
            <a:noFill/>
          </a:ln>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en-US" altLang="en-US" sz="1800" dirty="0">
              <a:solidFill>
                <a:schemeClr val="accent1"/>
              </a:solidFill>
              <a:highlight>
                <a:srgbClr val="FFFF00"/>
              </a:highlight>
            </a:endParaRPr>
          </a:p>
        </p:txBody>
      </p:sp>
      <p:sp>
        <p:nvSpPr>
          <p:cNvPr id="2" name="Title 1">
            <a:extLst>
              <a:ext uri="{FF2B5EF4-FFF2-40B4-BE49-F238E27FC236}">
                <a16:creationId xmlns:a16="http://schemas.microsoft.com/office/drawing/2014/main" id="{D7299590-ECA4-CA4E-8E7F-53115715EE6D}"/>
              </a:ext>
            </a:extLst>
          </p:cNvPr>
          <p:cNvSpPr>
            <a:spLocks noGrp="1"/>
          </p:cNvSpPr>
          <p:nvPr>
            <p:ph type="ctrTitle"/>
          </p:nvPr>
        </p:nvSpPr>
        <p:spPr>
          <a:xfrm>
            <a:off x="2441448" y="4316867"/>
            <a:ext cx="3732471" cy="667707"/>
          </a:xfrm>
        </p:spPr>
        <p:txBody>
          <a:bodyPr>
            <a:normAutofit/>
          </a:bodyPr>
          <a:lstStyle/>
          <a:p>
            <a:r>
              <a:rPr lang="en-US" sz="3200" dirty="0">
                <a:solidFill>
                  <a:schemeClr val="bg1"/>
                </a:solidFill>
                <a:latin typeface="Proxima Nova ExCn Bl" panose="02000506030000020004" pitchFamily="50" charset="0"/>
                <a:cs typeface="Gill Sans SemiBold" panose="020B0502020104020203" pitchFamily="34" charset="-79"/>
              </a:rPr>
              <a:t>QUESTIONS?</a:t>
            </a:r>
          </a:p>
        </p:txBody>
      </p:sp>
      <p:pic>
        <p:nvPicPr>
          <p:cNvPr id="3" name="Picture 2">
            <a:extLst>
              <a:ext uri="{FF2B5EF4-FFF2-40B4-BE49-F238E27FC236}">
                <a16:creationId xmlns:a16="http://schemas.microsoft.com/office/drawing/2014/main" id="{36EF419C-A3BE-A56A-34F5-27267C010168}"/>
              </a:ext>
            </a:extLst>
          </p:cNvPr>
          <p:cNvPicPr>
            <a:picLocks noChangeAspect="1"/>
          </p:cNvPicPr>
          <p:nvPr/>
        </p:nvPicPr>
        <p:blipFill>
          <a:blip r:embed="rId4"/>
          <a:srcRect/>
          <a:stretch/>
        </p:blipFill>
        <p:spPr>
          <a:xfrm>
            <a:off x="5354425" y="85134"/>
            <a:ext cx="3789575" cy="1261250"/>
          </a:xfrm>
          <a:prstGeom prst="rect">
            <a:avLst/>
          </a:prstGeom>
        </p:spPr>
      </p:pic>
    </p:spTree>
    <p:extLst>
      <p:ext uri="{BB962C8B-B14F-4D97-AF65-F5344CB8AC3E}">
        <p14:creationId xmlns:p14="http://schemas.microsoft.com/office/powerpoint/2010/main" val="1950380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4640CA-9185-B34A-B984-22E2CEAE8DD1}"/>
              </a:ext>
            </a:extLst>
          </p:cNvPr>
          <p:cNvSpPr>
            <a:spLocks noChangeArrowheads="1"/>
          </p:cNvSpPr>
          <p:nvPr/>
        </p:nvSpPr>
        <p:spPr bwMode="auto">
          <a:xfrm>
            <a:off x="9144" y="0"/>
            <a:ext cx="9144000" cy="994173"/>
          </a:xfrm>
          <a:prstGeom prst="rect">
            <a:avLst/>
          </a:prstGeom>
          <a:solidFill>
            <a:srgbClr val="021D49"/>
          </a:solidFill>
          <a:ln>
            <a:noFill/>
          </a:ln>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en-US" altLang="en-US" sz="1800" dirty="0">
              <a:solidFill>
                <a:schemeClr val="accent1"/>
              </a:solidFill>
              <a:highlight>
                <a:srgbClr val="FFFF00"/>
              </a:highlight>
            </a:endParaRPr>
          </a:p>
        </p:txBody>
      </p:sp>
      <p:sp>
        <p:nvSpPr>
          <p:cNvPr id="2" name="Title 1">
            <a:extLst>
              <a:ext uri="{FF2B5EF4-FFF2-40B4-BE49-F238E27FC236}">
                <a16:creationId xmlns:a16="http://schemas.microsoft.com/office/drawing/2014/main" id="{6ACCCD4E-7BF5-0645-8F09-C8E2405CDCED}"/>
              </a:ext>
            </a:extLst>
          </p:cNvPr>
          <p:cNvSpPr>
            <a:spLocks noGrp="1"/>
          </p:cNvSpPr>
          <p:nvPr>
            <p:ph type="title"/>
          </p:nvPr>
        </p:nvSpPr>
        <p:spPr>
          <a:xfrm>
            <a:off x="628649" y="273844"/>
            <a:ext cx="7131393" cy="612315"/>
          </a:xfrm>
        </p:spPr>
        <p:txBody>
          <a:bodyPr>
            <a:noAutofit/>
          </a:bodyPr>
          <a:lstStyle/>
          <a:p>
            <a:r>
              <a:rPr lang="en" sz="2500" b="1" dirty="0">
                <a:solidFill>
                  <a:schemeClr val="bg1"/>
                </a:solidFill>
                <a:latin typeface="Proxima Nova ExCn Bl" panose="02000506030000020004" pitchFamily="50" charset="0"/>
              </a:rPr>
              <a:t>COMMUNITY ADVISORY BOARDS</a:t>
            </a:r>
            <a:endParaRPr lang="en-US" sz="2500" b="1" dirty="0">
              <a:solidFill>
                <a:schemeClr val="bg1"/>
              </a:solidFill>
              <a:latin typeface="Gill Sans SemiBold" panose="020B0502020104020203" pitchFamily="34" charset="-79"/>
              <a:cs typeface="Gill Sans SemiBold" panose="020B0502020104020203" pitchFamily="34" charset="-79"/>
            </a:endParaRPr>
          </a:p>
        </p:txBody>
      </p:sp>
      <p:sp>
        <p:nvSpPr>
          <p:cNvPr id="3" name="Content Placeholder 2">
            <a:extLst>
              <a:ext uri="{FF2B5EF4-FFF2-40B4-BE49-F238E27FC236}">
                <a16:creationId xmlns:a16="http://schemas.microsoft.com/office/drawing/2014/main" id="{D460A664-792B-5244-BBA1-3DB9A21D39A0}"/>
              </a:ext>
            </a:extLst>
          </p:cNvPr>
          <p:cNvSpPr>
            <a:spLocks noGrp="1"/>
          </p:cNvSpPr>
          <p:nvPr>
            <p:ph sz="half" idx="1"/>
          </p:nvPr>
        </p:nvSpPr>
        <p:spPr>
          <a:xfrm>
            <a:off x="628649" y="1875846"/>
            <a:ext cx="5827330" cy="2547873"/>
          </a:xfrm>
        </p:spPr>
        <p:txBody>
          <a:bodyPr>
            <a:normAutofit/>
          </a:bodyPr>
          <a:lstStyle/>
          <a:p>
            <a:pPr fontAlgn="base">
              <a:spcBef>
                <a:spcPct val="20000"/>
              </a:spcBef>
              <a:spcAft>
                <a:spcPct val="0"/>
              </a:spcAft>
            </a:pPr>
            <a:r>
              <a:rPr lang="en-US" sz="1500" dirty="0">
                <a:latin typeface="Rockwell" panose="02060603020205020403" pitchFamily="18" charset="0"/>
                <a:ea typeface="ＭＳ Ｐゴシック"/>
              </a:rPr>
              <a:t>“The implementing agency convenes a long-term community advisory board that meets at least quarterly to provide a community support system to the NFP program and ensure program quality and sustainability.”</a:t>
            </a:r>
          </a:p>
          <a:p>
            <a:pPr algn="ctr" fontAlgn="base">
              <a:spcBef>
                <a:spcPct val="20000"/>
              </a:spcBef>
              <a:spcAft>
                <a:spcPct val="0"/>
              </a:spcAft>
            </a:pPr>
            <a:endParaRPr lang="en-US" sz="1500" dirty="0">
              <a:latin typeface="Rockwell" panose="02060603020205020403" pitchFamily="18" charset="0"/>
              <a:ea typeface="ＭＳ Ｐゴシック"/>
            </a:endParaRPr>
          </a:p>
          <a:p>
            <a:pPr fontAlgn="base">
              <a:spcBef>
                <a:spcPct val="20000"/>
              </a:spcBef>
              <a:spcAft>
                <a:spcPct val="0"/>
              </a:spcAft>
            </a:pPr>
            <a:r>
              <a:rPr lang="en-US" sz="1500" dirty="0">
                <a:latin typeface="Rockwell" panose="02060603020205020403" pitchFamily="18" charset="0"/>
                <a:ea typeface="ＭＳ Ｐゴシック"/>
              </a:rPr>
              <a:t>Community support is necessary for program sustainability.</a:t>
            </a:r>
          </a:p>
          <a:p>
            <a:endParaRPr lang="en-US" sz="1500" dirty="0"/>
          </a:p>
        </p:txBody>
      </p:sp>
      <p:pic>
        <p:nvPicPr>
          <p:cNvPr id="6" name="Content Placeholder 5">
            <a:extLst>
              <a:ext uri="{FF2B5EF4-FFF2-40B4-BE49-F238E27FC236}">
                <a16:creationId xmlns:a16="http://schemas.microsoft.com/office/drawing/2014/main" id="{794CDADE-50F0-F340-93E3-C0CBC79B07F7}"/>
              </a:ext>
            </a:extLst>
          </p:cNvPr>
          <p:cNvPicPr>
            <a:picLocks noGrp="1" noChangeAspect="1"/>
          </p:cNvPicPr>
          <p:nvPr>
            <p:ph sz="half" idx="2"/>
          </p:nvPr>
        </p:nvPicPr>
        <p:blipFill>
          <a:blip r:embed="rId3"/>
          <a:srcRect/>
          <a:stretch/>
        </p:blipFill>
        <p:spPr>
          <a:xfrm>
            <a:off x="6451989" y="1351987"/>
            <a:ext cx="2171162" cy="3297968"/>
          </a:xfrm>
        </p:spPr>
      </p:pic>
      <p:sp>
        <p:nvSpPr>
          <p:cNvPr id="5" name="TextBox 4">
            <a:extLst>
              <a:ext uri="{FF2B5EF4-FFF2-40B4-BE49-F238E27FC236}">
                <a16:creationId xmlns:a16="http://schemas.microsoft.com/office/drawing/2014/main" id="{D0472CFF-310B-1FC0-2186-BB7D56B588BB}"/>
              </a:ext>
            </a:extLst>
          </p:cNvPr>
          <p:cNvSpPr txBox="1"/>
          <p:nvPr/>
        </p:nvSpPr>
        <p:spPr>
          <a:xfrm>
            <a:off x="628649" y="1117619"/>
            <a:ext cx="6380431" cy="461665"/>
          </a:xfrm>
          <a:prstGeom prst="rect">
            <a:avLst/>
          </a:prstGeom>
          <a:noFill/>
        </p:spPr>
        <p:txBody>
          <a:bodyPr wrap="square">
            <a:spAutoFit/>
          </a:bodyPr>
          <a:lstStyle/>
          <a:p>
            <a:pPr fontAlgn="base">
              <a:spcBef>
                <a:spcPct val="20000"/>
              </a:spcBef>
              <a:spcAft>
                <a:spcPct val="0"/>
              </a:spcAft>
              <a:buNone/>
            </a:pPr>
            <a:r>
              <a:rPr lang="en-US" sz="2400" b="1" dirty="0">
                <a:latin typeface="Proxima Nova ExCn Bl" panose="02000506030000020004" pitchFamily="50" charset="0"/>
              </a:rPr>
              <a:t>Model Element #18: Community Support for NFP</a:t>
            </a:r>
            <a:endParaRPr lang="en-US" sz="2400" dirty="0">
              <a:latin typeface="Proxima Nova ExCn Bl" panose="02000506030000020004" pitchFamily="50" charset="0"/>
            </a:endParaRPr>
          </a:p>
        </p:txBody>
      </p:sp>
      <p:pic>
        <p:nvPicPr>
          <p:cNvPr id="4" name="Picture 3">
            <a:extLst>
              <a:ext uri="{FF2B5EF4-FFF2-40B4-BE49-F238E27FC236}">
                <a16:creationId xmlns:a16="http://schemas.microsoft.com/office/drawing/2014/main" id="{69E0A718-5662-8A0F-CC29-6A437AD8628C}"/>
              </a:ext>
            </a:extLst>
          </p:cNvPr>
          <p:cNvPicPr>
            <a:picLocks noChangeAspect="1"/>
          </p:cNvPicPr>
          <p:nvPr/>
        </p:nvPicPr>
        <p:blipFill>
          <a:blip r:embed="rId4"/>
          <a:srcRect/>
          <a:stretch/>
        </p:blipFill>
        <p:spPr>
          <a:xfrm>
            <a:off x="6386773" y="80068"/>
            <a:ext cx="2746537" cy="914105"/>
          </a:xfrm>
          <a:prstGeom prst="rect">
            <a:avLst/>
          </a:prstGeom>
        </p:spPr>
      </p:pic>
    </p:spTree>
    <p:extLst>
      <p:ext uri="{BB962C8B-B14F-4D97-AF65-F5344CB8AC3E}">
        <p14:creationId xmlns:p14="http://schemas.microsoft.com/office/powerpoint/2010/main" val="4042952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4640CA-9185-B34A-B984-22E2CEAE8DD1}"/>
              </a:ext>
            </a:extLst>
          </p:cNvPr>
          <p:cNvSpPr>
            <a:spLocks noChangeArrowheads="1"/>
          </p:cNvSpPr>
          <p:nvPr/>
        </p:nvSpPr>
        <p:spPr bwMode="auto">
          <a:xfrm>
            <a:off x="9144" y="0"/>
            <a:ext cx="9144000" cy="994173"/>
          </a:xfrm>
          <a:prstGeom prst="rect">
            <a:avLst/>
          </a:prstGeom>
          <a:solidFill>
            <a:srgbClr val="021D49"/>
          </a:solidFill>
          <a:ln>
            <a:noFill/>
          </a:ln>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en-US" altLang="en-US" sz="1800" dirty="0">
              <a:solidFill>
                <a:schemeClr val="accent1"/>
              </a:solidFill>
              <a:highlight>
                <a:srgbClr val="FFFF00"/>
              </a:highlight>
            </a:endParaRPr>
          </a:p>
        </p:txBody>
      </p:sp>
      <p:sp>
        <p:nvSpPr>
          <p:cNvPr id="2" name="Title 1">
            <a:extLst>
              <a:ext uri="{FF2B5EF4-FFF2-40B4-BE49-F238E27FC236}">
                <a16:creationId xmlns:a16="http://schemas.microsoft.com/office/drawing/2014/main" id="{6ACCCD4E-7BF5-0645-8F09-C8E2405CDCED}"/>
              </a:ext>
            </a:extLst>
          </p:cNvPr>
          <p:cNvSpPr>
            <a:spLocks noGrp="1"/>
          </p:cNvSpPr>
          <p:nvPr>
            <p:ph type="title"/>
          </p:nvPr>
        </p:nvSpPr>
        <p:spPr>
          <a:xfrm>
            <a:off x="628650" y="202299"/>
            <a:ext cx="5710366" cy="612315"/>
          </a:xfrm>
        </p:spPr>
        <p:txBody>
          <a:bodyPr>
            <a:noAutofit/>
          </a:bodyPr>
          <a:lstStyle/>
          <a:p>
            <a:r>
              <a:rPr lang="en-US" sz="2500" dirty="0">
                <a:solidFill>
                  <a:schemeClr val="bg1"/>
                </a:solidFill>
                <a:latin typeface="Proxima Nova ExCn Bl" panose="02000506030000020004" pitchFamily="50" charset="0"/>
              </a:rPr>
              <a:t>TRANSFER OF COMMITMENT: WHAT DOES THIS LOOK LIKE?</a:t>
            </a:r>
            <a:endParaRPr lang="en-US" sz="2500" b="1" dirty="0">
              <a:solidFill>
                <a:schemeClr val="bg1"/>
              </a:solidFill>
              <a:latin typeface="Gill Sans SemiBold" panose="020B0502020104020203" pitchFamily="34" charset="-79"/>
              <a:cs typeface="Gill Sans SemiBold" panose="020B0502020104020203" pitchFamily="34" charset="-79"/>
            </a:endParaRPr>
          </a:p>
        </p:txBody>
      </p:sp>
      <p:graphicFrame>
        <p:nvGraphicFramePr>
          <p:cNvPr id="3" name="Diagram 2">
            <a:extLst>
              <a:ext uri="{FF2B5EF4-FFF2-40B4-BE49-F238E27FC236}">
                <a16:creationId xmlns:a16="http://schemas.microsoft.com/office/drawing/2014/main" id="{89D9766D-8F27-21F5-D4A0-C26F35D617D4}"/>
              </a:ext>
            </a:extLst>
          </p:cNvPr>
          <p:cNvGraphicFramePr/>
          <p:nvPr>
            <p:extLst>
              <p:ext uri="{D42A27DB-BD31-4B8C-83A1-F6EECF244321}">
                <p14:modId xmlns:p14="http://schemas.microsoft.com/office/powerpoint/2010/main" val="4083400555"/>
              </p:ext>
            </p:extLst>
          </p:nvPr>
        </p:nvGraphicFramePr>
        <p:xfrm>
          <a:off x="358346" y="1272746"/>
          <a:ext cx="8307859" cy="36606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B2ED9475-08EC-6F4C-F9DF-855527C71D12}"/>
              </a:ext>
            </a:extLst>
          </p:cNvPr>
          <p:cNvPicPr>
            <a:picLocks noChangeAspect="1"/>
          </p:cNvPicPr>
          <p:nvPr/>
        </p:nvPicPr>
        <p:blipFill>
          <a:blip r:embed="rId8"/>
          <a:srcRect/>
          <a:stretch/>
        </p:blipFill>
        <p:spPr>
          <a:xfrm>
            <a:off x="6250687" y="80068"/>
            <a:ext cx="2746537" cy="914105"/>
          </a:xfrm>
          <a:prstGeom prst="rect">
            <a:avLst/>
          </a:prstGeom>
        </p:spPr>
      </p:pic>
    </p:spTree>
    <p:extLst>
      <p:ext uri="{BB962C8B-B14F-4D97-AF65-F5344CB8AC3E}">
        <p14:creationId xmlns:p14="http://schemas.microsoft.com/office/powerpoint/2010/main" val="3964991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4640CA-9185-B34A-B984-22E2CEAE8DD1}"/>
              </a:ext>
            </a:extLst>
          </p:cNvPr>
          <p:cNvSpPr>
            <a:spLocks noChangeArrowheads="1"/>
          </p:cNvSpPr>
          <p:nvPr/>
        </p:nvSpPr>
        <p:spPr bwMode="auto">
          <a:xfrm>
            <a:off x="9144" y="0"/>
            <a:ext cx="9144000" cy="994173"/>
          </a:xfrm>
          <a:prstGeom prst="rect">
            <a:avLst/>
          </a:prstGeom>
          <a:solidFill>
            <a:srgbClr val="021D49"/>
          </a:solidFill>
          <a:ln>
            <a:noFill/>
          </a:ln>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en-US" altLang="en-US" sz="1800" dirty="0">
              <a:solidFill>
                <a:schemeClr val="accent1"/>
              </a:solidFill>
              <a:highlight>
                <a:srgbClr val="FFFF00"/>
              </a:highlight>
            </a:endParaRPr>
          </a:p>
        </p:txBody>
      </p:sp>
      <p:sp>
        <p:nvSpPr>
          <p:cNvPr id="2" name="Title 1">
            <a:extLst>
              <a:ext uri="{FF2B5EF4-FFF2-40B4-BE49-F238E27FC236}">
                <a16:creationId xmlns:a16="http://schemas.microsoft.com/office/drawing/2014/main" id="{6ACCCD4E-7BF5-0645-8F09-C8E2405CDCED}"/>
              </a:ext>
            </a:extLst>
          </p:cNvPr>
          <p:cNvSpPr>
            <a:spLocks noGrp="1"/>
          </p:cNvSpPr>
          <p:nvPr>
            <p:ph type="title"/>
          </p:nvPr>
        </p:nvSpPr>
        <p:spPr>
          <a:xfrm>
            <a:off x="628649" y="232976"/>
            <a:ext cx="5833935" cy="612315"/>
          </a:xfrm>
        </p:spPr>
        <p:txBody>
          <a:bodyPr>
            <a:noAutofit/>
          </a:bodyPr>
          <a:lstStyle/>
          <a:p>
            <a:r>
              <a:rPr lang="en-US" sz="2500" dirty="0">
                <a:solidFill>
                  <a:schemeClr val="bg1"/>
                </a:solidFill>
                <a:latin typeface="Proxima Nova ExCn Bl" panose="02000506030000020004" pitchFamily="50" charset="0"/>
              </a:rPr>
              <a:t>TOP 5 REASONS FOR BUILDING STRONG COMMUNITY PARTNERSHIPS FOR NFP:</a:t>
            </a:r>
            <a:endParaRPr lang="en-US" sz="2500" b="1" dirty="0">
              <a:solidFill>
                <a:schemeClr val="bg1"/>
              </a:solidFill>
              <a:latin typeface="Gill Sans SemiBold" panose="020B0502020104020203" pitchFamily="34" charset="-79"/>
              <a:cs typeface="Gill Sans SemiBold" panose="020B0502020104020203" pitchFamily="34" charset="-79"/>
            </a:endParaRPr>
          </a:p>
        </p:txBody>
      </p:sp>
      <p:sp>
        <p:nvSpPr>
          <p:cNvPr id="3" name="Content Placeholder 2">
            <a:extLst>
              <a:ext uri="{FF2B5EF4-FFF2-40B4-BE49-F238E27FC236}">
                <a16:creationId xmlns:a16="http://schemas.microsoft.com/office/drawing/2014/main" id="{D460A664-792B-5244-BBA1-3DB9A21D39A0}"/>
              </a:ext>
            </a:extLst>
          </p:cNvPr>
          <p:cNvSpPr>
            <a:spLocks noGrp="1"/>
          </p:cNvSpPr>
          <p:nvPr>
            <p:ph sz="half" idx="1"/>
          </p:nvPr>
        </p:nvSpPr>
        <p:spPr>
          <a:xfrm>
            <a:off x="344443" y="1085014"/>
            <a:ext cx="6031643" cy="3263504"/>
          </a:xfrm>
        </p:spPr>
        <p:txBody>
          <a:bodyPr>
            <a:noAutofit/>
          </a:bodyPr>
          <a:lstStyle/>
          <a:p>
            <a:pPr marL="342900" indent="-342900">
              <a:spcAft>
                <a:spcPts val="1800"/>
              </a:spcAft>
              <a:buFont typeface="+mj-lt"/>
              <a:buAutoNum type="arabicPeriod"/>
              <a:defRPr/>
            </a:pPr>
            <a:r>
              <a:rPr lang="en-US" sz="1500" dirty="0">
                <a:latin typeface="Rockwell" panose="02060603020205020403" pitchFamily="18" charset="0"/>
              </a:rPr>
              <a:t>To </a:t>
            </a:r>
            <a:r>
              <a:rPr lang="en-US" sz="1500" b="1" dirty="0">
                <a:latin typeface="Rockwell" panose="02060603020205020403" pitchFamily="18" charset="0"/>
              </a:rPr>
              <a:t>facilitate</a:t>
            </a:r>
            <a:r>
              <a:rPr lang="en-US" sz="1500" dirty="0">
                <a:latin typeface="Rockwell" panose="02060603020205020403" pitchFamily="18" charset="0"/>
              </a:rPr>
              <a:t> awareness and ongoing support for the program.</a:t>
            </a:r>
          </a:p>
          <a:p>
            <a:pPr marL="342900" indent="-342900">
              <a:spcAft>
                <a:spcPts val="1800"/>
              </a:spcAft>
              <a:buFont typeface="+mj-lt"/>
              <a:buAutoNum type="arabicPeriod"/>
              <a:defRPr/>
            </a:pPr>
            <a:r>
              <a:rPr lang="en-US" sz="1500" dirty="0">
                <a:latin typeface="Rockwell" panose="02060603020205020403" pitchFamily="18" charset="0"/>
              </a:rPr>
              <a:t>To </a:t>
            </a:r>
            <a:r>
              <a:rPr lang="en-US" sz="1500" b="1" dirty="0">
                <a:latin typeface="Rockwell" panose="02060603020205020403" pitchFamily="18" charset="0"/>
              </a:rPr>
              <a:t>generate</a:t>
            </a:r>
            <a:r>
              <a:rPr lang="en-US" sz="1500" dirty="0">
                <a:latin typeface="Rockwell" panose="02060603020205020403" pitchFamily="18" charset="0"/>
              </a:rPr>
              <a:t> and </a:t>
            </a:r>
            <a:r>
              <a:rPr lang="en-US" sz="1500" b="1" dirty="0">
                <a:latin typeface="Rockwell" panose="02060603020205020403" pitchFamily="18" charset="0"/>
              </a:rPr>
              <a:t>sustain</a:t>
            </a:r>
            <a:r>
              <a:rPr lang="en-US" sz="1500" dirty="0">
                <a:latin typeface="Rockwell" panose="02060603020205020403" pitchFamily="18" charset="0"/>
              </a:rPr>
              <a:t> a steady flow of referrals.</a:t>
            </a:r>
          </a:p>
          <a:p>
            <a:pPr marL="342900" indent="-342900">
              <a:spcAft>
                <a:spcPts val="1800"/>
              </a:spcAft>
              <a:buFont typeface="+mj-lt"/>
              <a:buAutoNum type="arabicPeriod"/>
              <a:defRPr/>
            </a:pPr>
            <a:r>
              <a:rPr lang="en-US" sz="1500" dirty="0">
                <a:latin typeface="Rockwell" panose="02060603020205020403" pitchFamily="18" charset="0"/>
              </a:rPr>
              <a:t>To </a:t>
            </a:r>
            <a:r>
              <a:rPr lang="en-US" sz="1500" b="1" dirty="0">
                <a:latin typeface="Rockwell" panose="02060603020205020403" pitchFamily="18" charset="0"/>
              </a:rPr>
              <a:t>foster </a:t>
            </a:r>
            <a:r>
              <a:rPr lang="en-US" sz="1500" dirty="0">
                <a:latin typeface="Rockwell" panose="02060603020205020403" pitchFamily="18" charset="0"/>
              </a:rPr>
              <a:t>linkages to additional services for clients.</a:t>
            </a:r>
          </a:p>
          <a:p>
            <a:pPr marL="342900" indent="-342900">
              <a:spcAft>
                <a:spcPts val="1800"/>
              </a:spcAft>
              <a:buFont typeface="+mj-lt"/>
              <a:buAutoNum type="arabicPeriod"/>
              <a:defRPr/>
            </a:pPr>
            <a:r>
              <a:rPr lang="en-US" sz="1500" dirty="0">
                <a:latin typeface="Rockwell" panose="02060603020205020403" pitchFamily="18" charset="0"/>
              </a:rPr>
              <a:t>To </a:t>
            </a:r>
            <a:r>
              <a:rPr lang="en-US" sz="1500" b="1" dirty="0">
                <a:latin typeface="Rockwell" panose="02060603020205020403" pitchFamily="18" charset="0"/>
              </a:rPr>
              <a:t>gain </a:t>
            </a:r>
            <a:r>
              <a:rPr lang="en-US" sz="1500" dirty="0">
                <a:latin typeface="Rockwell" panose="02060603020205020403" pitchFamily="18" charset="0"/>
              </a:rPr>
              <a:t>knowledge of community services and relationships.</a:t>
            </a:r>
          </a:p>
          <a:p>
            <a:pPr marL="342900" indent="-342900">
              <a:spcAft>
                <a:spcPts val="1800"/>
              </a:spcAft>
              <a:buFont typeface="+mj-lt"/>
              <a:buAutoNum type="arabicPeriod"/>
              <a:defRPr/>
            </a:pPr>
            <a:r>
              <a:rPr lang="en-US" sz="1500" dirty="0">
                <a:latin typeface="Rockwell" panose="02060603020205020403" pitchFamily="18" charset="0"/>
              </a:rPr>
              <a:t>To </a:t>
            </a:r>
            <a:r>
              <a:rPr lang="en-US" sz="1500" b="1" dirty="0">
                <a:latin typeface="Rockwell" panose="02060603020205020403" pitchFamily="18" charset="0"/>
              </a:rPr>
              <a:t>support </a:t>
            </a:r>
            <a:r>
              <a:rPr lang="en-US" sz="1500" dirty="0">
                <a:latin typeface="Rockwell" panose="02060603020205020403" pitchFamily="18" charset="0"/>
              </a:rPr>
              <a:t>clients through identification of “in kind” donations.</a:t>
            </a:r>
          </a:p>
        </p:txBody>
      </p:sp>
      <p:pic>
        <p:nvPicPr>
          <p:cNvPr id="6" name="Content Placeholder 5">
            <a:extLst>
              <a:ext uri="{FF2B5EF4-FFF2-40B4-BE49-F238E27FC236}">
                <a16:creationId xmlns:a16="http://schemas.microsoft.com/office/drawing/2014/main" id="{2EB108B2-EB9D-584C-B21C-15C2AD57981E}"/>
              </a:ext>
            </a:extLst>
          </p:cNvPr>
          <p:cNvPicPr>
            <a:picLocks noGrp="1" noChangeAspect="1"/>
          </p:cNvPicPr>
          <p:nvPr>
            <p:ph sz="half" idx="2"/>
          </p:nvPr>
        </p:nvPicPr>
        <p:blipFill rotWithShape="1">
          <a:blip r:embed="rId2"/>
          <a:srcRect l="7687" r="40977"/>
          <a:stretch/>
        </p:blipFill>
        <p:spPr>
          <a:xfrm>
            <a:off x="6289287" y="1369219"/>
            <a:ext cx="2478823" cy="3219165"/>
          </a:xfrm>
        </p:spPr>
      </p:pic>
      <p:pic>
        <p:nvPicPr>
          <p:cNvPr id="5" name="Picture 4">
            <a:extLst>
              <a:ext uri="{FF2B5EF4-FFF2-40B4-BE49-F238E27FC236}">
                <a16:creationId xmlns:a16="http://schemas.microsoft.com/office/drawing/2014/main" id="{CA6A4A34-59A4-EDC7-D95F-B7997D3E8B00}"/>
              </a:ext>
            </a:extLst>
          </p:cNvPr>
          <p:cNvPicPr>
            <a:picLocks noChangeAspect="1"/>
          </p:cNvPicPr>
          <p:nvPr/>
        </p:nvPicPr>
        <p:blipFill>
          <a:blip r:embed="rId3"/>
          <a:srcRect/>
          <a:stretch/>
        </p:blipFill>
        <p:spPr>
          <a:xfrm>
            <a:off x="6406607" y="80068"/>
            <a:ext cx="2746537" cy="914105"/>
          </a:xfrm>
          <a:prstGeom prst="rect">
            <a:avLst/>
          </a:prstGeom>
        </p:spPr>
      </p:pic>
    </p:spTree>
    <p:extLst>
      <p:ext uri="{BB962C8B-B14F-4D97-AF65-F5344CB8AC3E}">
        <p14:creationId xmlns:p14="http://schemas.microsoft.com/office/powerpoint/2010/main" val="3571813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4640CA-9185-B34A-B984-22E2CEAE8DD1}"/>
              </a:ext>
            </a:extLst>
          </p:cNvPr>
          <p:cNvSpPr>
            <a:spLocks noChangeArrowheads="1"/>
          </p:cNvSpPr>
          <p:nvPr/>
        </p:nvSpPr>
        <p:spPr bwMode="auto">
          <a:xfrm>
            <a:off x="9144" y="0"/>
            <a:ext cx="9144000" cy="994173"/>
          </a:xfrm>
          <a:prstGeom prst="rect">
            <a:avLst/>
          </a:prstGeom>
          <a:solidFill>
            <a:srgbClr val="021D49"/>
          </a:solidFill>
          <a:ln>
            <a:noFill/>
          </a:ln>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en-US" altLang="en-US" sz="1800" dirty="0">
              <a:solidFill>
                <a:schemeClr val="accent1"/>
              </a:solidFill>
              <a:highlight>
                <a:srgbClr val="FFFF00"/>
              </a:highlight>
            </a:endParaRPr>
          </a:p>
        </p:txBody>
      </p:sp>
      <p:sp>
        <p:nvSpPr>
          <p:cNvPr id="2" name="Title 1">
            <a:extLst>
              <a:ext uri="{FF2B5EF4-FFF2-40B4-BE49-F238E27FC236}">
                <a16:creationId xmlns:a16="http://schemas.microsoft.com/office/drawing/2014/main" id="{6ACCCD4E-7BF5-0645-8F09-C8E2405CDCED}"/>
              </a:ext>
            </a:extLst>
          </p:cNvPr>
          <p:cNvSpPr>
            <a:spLocks noGrp="1"/>
          </p:cNvSpPr>
          <p:nvPr>
            <p:ph type="title"/>
          </p:nvPr>
        </p:nvSpPr>
        <p:spPr>
          <a:xfrm>
            <a:off x="628650" y="273844"/>
            <a:ext cx="5964174" cy="612315"/>
          </a:xfrm>
        </p:spPr>
        <p:txBody>
          <a:bodyPr>
            <a:normAutofit/>
          </a:bodyPr>
          <a:lstStyle/>
          <a:p>
            <a:r>
              <a:rPr lang="en" sz="2500" dirty="0">
                <a:solidFill>
                  <a:schemeClr val="bg1"/>
                </a:solidFill>
                <a:latin typeface="Proxima Nova ExCn Bl" panose="02000506030000020004" pitchFamily="50" charset="0"/>
              </a:rPr>
              <a:t>LET’S BRAINSTORM!</a:t>
            </a:r>
            <a:endParaRPr lang="en-US" sz="2500" b="1" dirty="0">
              <a:solidFill>
                <a:schemeClr val="bg1"/>
              </a:solidFill>
              <a:latin typeface="Proxima Nova ExCn Bl" panose="02000506030000020004" pitchFamily="50" charset="0"/>
              <a:cs typeface="Gill Sans SemiBold" panose="020B0502020104020203" pitchFamily="34" charset="-79"/>
            </a:endParaRPr>
          </a:p>
        </p:txBody>
      </p:sp>
      <p:grpSp>
        <p:nvGrpSpPr>
          <p:cNvPr id="7" name="Shape 95">
            <a:extLst>
              <a:ext uri="{FF2B5EF4-FFF2-40B4-BE49-F238E27FC236}">
                <a16:creationId xmlns:a16="http://schemas.microsoft.com/office/drawing/2014/main" id="{3C337AF9-0D50-9D0D-AFE3-BEE2D521B427}"/>
              </a:ext>
            </a:extLst>
          </p:cNvPr>
          <p:cNvGrpSpPr/>
          <p:nvPr/>
        </p:nvGrpSpPr>
        <p:grpSpPr>
          <a:xfrm>
            <a:off x="1573428" y="1234139"/>
            <a:ext cx="5526024" cy="3531092"/>
            <a:chOff x="3782699" y="1538287"/>
            <a:chExt cx="1578600" cy="1578600"/>
          </a:xfrm>
          <a:solidFill>
            <a:srgbClr val="0F3A68"/>
          </a:solidFill>
        </p:grpSpPr>
        <p:sp>
          <p:nvSpPr>
            <p:cNvPr id="8" name="Shape 96">
              <a:extLst>
                <a:ext uri="{FF2B5EF4-FFF2-40B4-BE49-F238E27FC236}">
                  <a16:creationId xmlns:a16="http://schemas.microsoft.com/office/drawing/2014/main" id="{53DC449F-5C34-A975-A922-16693A178A72}"/>
                </a:ext>
              </a:extLst>
            </p:cNvPr>
            <p:cNvSpPr/>
            <p:nvPr/>
          </p:nvSpPr>
          <p:spPr>
            <a:xfrm>
              <a:off x="3782700" y="2757487"/>
              <a:ext cx="359400" cy="359400"/>
            </a:xfrm>
            <a:prstGeom prst="corner">
              <a:avLst>
                <a:gd name="adj1" fmla="val 50000"/>
                <a:gd name="adj2" fmla="val 50000"/>
              </a:avLst>
            </a:prstGeom>
            <a:grpFill/>
            <a:ln>
              <a:noFill/>
            </a:ln>
          </p:spPr>
          <p:txBody>
            <a:bodyPr lIns="91425" tIns="91425" rIns="91425" bIns="91425" anchor="ctr" anchorCtr="0">
              <a:noAutofit/>
            </a:bodyPr>
            <a:lstStyle/>
            <a:p>
              <a:pPr lvl="0">
                <a:spcBef>
                  <a:spcPts val="0"/>
                </a:spcBef>
                <a:buNone/>
              </a:pPr>
              <a:endParaRPr/>
            </a:p>
          </p:txBody>
        </p:sp>
        <p:sp>
          <p:nvSpPr>
            <p:cNvPr id="9" name="Shape 97">
              <a:extLst>
                <a:ext uri="{FF2B5EF4-FFF2-40B4-BE49-F238E27FC236}">
                  <a16:creationId xmlns:a16="http://schemas.microsoft.com/office/drawing/2014/main" id="{E6A53996-AA91-2D78-3702-2609494688CB}"/>
                </a:ext>
              </a:extLst>
            </p:cNvPr>
            <p:cNvSpPr/>
            <p:nvPr/>
          </p:nvSpPr>
          <p:spPr>
            <a:xfrm rot="-5400000">
              <a:off x="5001900" y="2757487"/>
              <a:ext cx="359400" cy="359400"/>
            </a:xfrm>
            <a:prstGeom prst="corner">
              <a:avLst>
                <a:gd name="adj1" fmla="val 50000"/>
                <a:gd name="adj2" fmla="val 50000"/>
              </a:avLst>
            </a:prstGeom>
            <a:grpFill/>
            <a:ln>
              <a:noFill/>
            </a:ln>
          </p:spPr>
          <p:txBody>
            <a:bodyPr lIns="91425" tIns="91425" rIns="91425" bIns="91425" anchor="ctr" anchorCtr="0">
              <a:noAutofit/>
            </a:bodyPr>
            <a:lstStyle/>
            <a:p>
              <a:pPr lvl="0">
                <a:spcBef>
                  <a:spcPts val="0"/>
                </a:spcBef>
                <a:buNone/>
              </a:pPr>
              <a:endParaRPr/>
            </a:p>
          </p:txBody>
        </p:sp>
        <p:sp>
          <p:nvSpPr>
            <p:cNvPr id="12" name="Shape 98">
              <a:extLst>
                <a:ext uri="{FF2B5EF4-FFF2-40B4-BE49-F238E27FC236}">
                  <a16:creationId xmlns:a16="http://schemas.microsoft.com/office/drawing/2014/main" id="{F1D7522B-D56E-03F9-7E4A-15147A0445D5}"/>
                </a:ext>
              </a:extLst>
            </p:cNvPr>
            <p:cNvSpPr/>
            <p:nvPr/>
          </p:nvSpPr>
          <p:spPr>
            <a:xfrm rot="5400000">
              <a:off x="3782699" y="1538287"/>
              <a:ext cx="359400" cy="359400"/>
            </a:xfrm>
            <a:prstGeom prst="corner">
              <a:avLst>
                <a:gd name="adj1" fmla="val 50000"/>
                <a:gd name="adj2" fmla="val 50000"/>
              </a:avLst>
            </a:prstGeom>
            <a:grpFill/>
            <a:ln>
              <a:noFill/>
            </a:ln>
          </p:spPr>
          <p:txBody>
            <a:bodyPr lIns="91425" tIns="91425" rIns="91425" bIns="91425" anchor="ctr" anchorCtr="0">
              <a:noAutofit/>
            </a:bodyPr>
            <a:lstStyle/>
            <a:p>
              <a:pPr lvl="0">
                <a:spcBef>
                  <a:spcPts val="0"/>
                </a:spcBef>
                <a:buNone/>
              </a:pPr>
              <a:endParaRPr/>
            </a:p>
          </p:txBody>
        </p:sp>
        <p:sp>
          <p:nvSpPr>
            <p:cNvPr id="13" name="Shape 99">
              <a:extLst>
                <a:ext uri="{FF2B5EF4-FFF2-40B4-BE49-F238E27FC236}">
                  <a16:creationId xmlns:a16="http://schemas.microsoft.com/office/drawing/2014/main" id="{2BD620BC-8EC1-C7EE-A9A3-159F690203F2}"/>
                </a:ext>
              </a:extLst>
            </p:cNvPr>
            <p:cNvSpPr/>
            <p:nvPr/>
          </p:nvSpPr>
          <p:spPr>
            <a:xfrm rot="10800000">
              <a:off x="5001899" y="1538287"/>
              <a:ext cx="359400" cy="359400"/>
            </a:xfrm>
            <a:prstGeom prst="corner">
              <a:avLst>
                <a:gd name="adj1" fmla="val 50000"/>
                <a:gd name="adj2" fmla="val 50000"/>
              </a:avLst>
            </a:prstGeom>
            <a:grpFill/>
            <a:ln>
              <a:noFill/>
            </a:ln>
          </p:spPr>
          <p:txBody>
            <a:bodyPr lIns="91425" tIns="91425" rIns="91425" bIns="91425" anchor="ctr" anchorCtr="0">
              <a:noAutofit/>
            </a:bodyPr>
            <a:lstStyle/>
            <a:p>
              <a:pPr lvl="0">
                <a:spcBef>
                  <a:spcPts val="0"/>
                </a:spcBef>
                <a:buNone/>
              </a:pPr>
              <a:endParaRPr/>
            </a:p>
          </p:txBody>
        </p:sp>
      </p:grpSp>
      <p:pic>
        <p:nvPicPr>
          <p:cNvPr id="14" name="Picture 1">
            <a:extLst>
              <a:ext uri="{FF2B5EF4-FFF2-40B4-BE49-F238E27FC236}">
                <a16:creationId xmlns:a16="http://schemas.microsoft.com/office/drawing/2014/main" id="{0B087D3D-D084-8184-43D7-059189DC032A}"/>
              </a:ext>
            </a:extLst>
          </p:cNvPr>
          <p:cNvPicPr>
            <a:picLocks noChangeAspect="1"/>
          </p:cNvPicPr>
          <p:nvPr/>
        </p:nvPicPr>
        <p:blipFill>
          <a:blip r:embed="rId3"/>
          <a:srcRect/>
          <a:stretch>
            <a:fillRect/>
          </a:stretch>
        </p:blipFill>
        <p:spPr bwMode="auto">
          <a:xfrm>
            <a:off x="3021227" y="1649078"/>
            <a:ext cx="2914826" cy="2423798"/>
          </a:xfrm>
          <a:prstGeom prst="rect">
            <a:avLst/>
          </a:prstGeom>
          <a:noFill/>
          <a:ln w="9525">
            <a:noFill/>
            <a:miter lim="800000"/>
            <a:headEnd/>
            <a:tailEnd/>
          </a:ln>
        </p:spPr>
      </p:pic>
      <p:pic>
        <p:nvPicPr>
          <p:cNvPr id="3" name="Picture 2">
            <a:extLst>
              <a:ext uri="{FF2B5EF4-FFF2-40B4-BE49-F238E27FC236}">
                <a16:creationId xmlns:a16="http://schemas.microsoft.com/office/drawing/2014/main" id="{E06A48D8-E141-1E99-AA7F-FE2CA26F05C3}"/>
              </a:ext>
            </a:extLst>
          </p:cNvPr>
          <p:cNvPicPr>
            <a:picLocks noChangeAspect="1"/>
          </p:cNvPicPr>
          <p:nvPr/>
        </p:nvPicPr>
        <p:blipFill>
          <a:blip r:embed="rId4"/>
          <a:srcRect/>
          <a:stretch/>
        </p:blipFill>
        <p:spPr>
          <a:xfrm>
            <a:off x="6326101" y="80068"/>
            <a:ext cx="2746537" cy="914105"/>
          </a:xfrm>
          <a:prstGeom prst="rect">
            <a:avLst/>
          </a:prstGeom>
        </p:spPr>
      </p:pic>
    </p:spTree>
    <p:extLst>
      <p:ext uri="{BB962C8B-B14F-4D97-AF65-F5344CB8AC3E}">
        <p14:creationId xmlns:p14="http://schemas.microsoft.com/office/powerpoint/2010/main" val="3093342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4640CA-9185-B34A-B984-22E2CEAE8DD1}"/>
              </a:ext>
            </a:extLst>
          </p:cNvPr>
          <p:cNvSpPr>
            <a:spLocks noChangeArrowheads="1"/>
          </p:cNvSpPr>
          <p:nvPr/>
        </p:nvSpPr>
        <p:spPr bwMode="auto">
          <a:xfrm>
            <a:off x="9144" y="0"/>
            <a:ext cx="9144000" cy="994173"/>
          </a:xfrm>
          <a:prstGeom prst="rect">
            <a:avLst/>
          </a:prstGeom>
          <a:solidFill>
            <a:srgbClr val="021D49"/>
          </a:solidFill>
          <a:ln>
            <a:noFill/>
          </a:ln>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en-US" altLang="en-US" sz="1800" dirty="0">
              <a:solidFill>
                <a:schemeClr val="accent1"/>
              </a:solidFill>
              <a:highlight>
                <a:srgbClr val="FFFF00"/>
              </a:highlight>
            </a:endParaRPr>
          </a:p>
        </p:txBody>
      </p:sp>
      <p:sp>
        <p:nvSpPr>
          <p:cNvPr id="2" name="Title 1">
            <a:extLst>
              <a:ext uri="{FF2B5EF4-FFF2-40B4-BE49-F238E27FC236}">
                <a16:creationId xmlns:a16="http://schemas.microsoft.com/office/drawing/2014/main" id="{6ACCCD4E-7BF5-0645-8F09-C8E2405CDCED}"/>
              </a:ext>
            </a:extLst>
          </p:cNvPr>
          <p:cNvSpPr>
            <a:spLocks noGrp="1"/>
          </p:cNvSpPr>
          <p:nvPr>
            <p:ph type="title"/>
          </p:nvPr>
        </p:nvSpPr>
        <p:spPr>
          <a:xfrm>
            <a:off x="628650" y="273844"/>
            <a:ext cx="5964174" cy="612315"/>
          </a:xfrm>
        </p:spPr>
        <p:txBody>
          <a:bodyPr>
            <a:normAutofit fontScale="90000"/>
          </a:bodyPr>
          <a:lstStyle/>
          <a:p>
            <a:r>
              <a:rPr lang="en-US" sz="2800" dirty="0">
                <a:solidFill>
                  <a:schemeClr val="bg1"/>
                </a:solidFill>
                <a:latin typeface="Proxima Nova ExCn Bl" panose="02000506030000020004" pitchFamily="50" charset="0"/>
              </a:rPr>
              <a:t>PURPOSE OF THE </a:t>
            </a:r>
            <a:br>
              <a:rPr lang="en-US" sz="2800" dirty="0">
                <a:solidFill>
                  <a:schemeClr val="bg1"/>
                </a:solidFill>
                <a:latin typeface="Proxima Nova ExCn Bl" panose="02000506030000020004" pitchFamily="50" charset="0"/>
              </a:rPr>
            </a:br>
            <a:r>
              <a:rPr lang="en-US" sz="2800" dirty="0">
                <a:solidFill>
                  <a:schemeClr val="bg1"/>
                </a:solidFill>
                <a:latin typeface="Proxima Nova ExCn Bl" panose="02000506030000020004" pitchFamily="50" charset="0"/>
              </a:rPr>
              <a:t>NURSE-FAMILY PARTNERSHIP CAB</a:t>
            </a:r>
            <a:endParaRPr lang="en-US" sz="2800" b="1" dirty="0">
              <a:solidFill>
                <a:schemeClr val="bg1"/>
              </a:solidFill>
              <a:latin typeface="Proxima Nova ExCn Bl" panose="02000506030000020004" pitchFamily="50" charset="0"/>
              <a:cs typeface="Gill Sans SemiBold" panose="020B0502020104020203" pitchFamily="34" charset="-79"/>
            </a:endParaRPr>
          </a:p>
        </p:txBody>
      </p:sp>
      <p:sp>
        <p:nvSpPr>
          <p:cNvPr id="3" name="Content Placeholder 2">
            <a:extLst>
              <a:ext uri="{FF2B5EF4-FFF2-40B4-BE49-F238E27FC236}">
                <a16:creationId xmlns:a16="http://schemas.microsoft.com/office/drawing/2014/main" id="{D460A664-792B-5244-BBA1-3DB9A21D39A0}"/>
              </a:ext>
            </a:extLst>
          </p:cNvPr>
          <p:cNvSpPr>
            <a:spLocks noGrp="1"/>
          </p:cNvSpPr>
          <p:nvPr>
            <p:ph sz="half" idx="1"/>
          </p:nvPr>
        </p:nvSpPr>
        <p:spPr>
          <a:xfrm>
            <a:off x="627599" y="1937630"/>
            <a:ext cx="5028736" cy="780857"/>
          </a:xfrm>
        </p:spPr>
        <p:txBody>
          <a:bodyPr>
            <a:normAutofit/>
          </a:bodyPr>
          <a:lstStyle/>
          <a:p>
            <a:r>
              <a:rPr lang="en-US" sz="1500" dirty="0">
                <a:latin typeface="Rockwell" panose="02060603020205020403" pitchFamily="18" charset="0"/>
              </a:rPr>
              <a:t>Meet the needs identified by the local NFP implementing agency and support the program in an advisory capacity to achieve the program mission</a:t>
            </a:r>
            <a:endParaRPr lang="en" sz="1500" dirty="0">
              <a:latin typeface="Rockwell" panose="02060603020205020403" pitchFamily="18" charset="0"/>
            </a:endParaRPr>
          </a:p>
        </p:txBody>
      </p:sp>
      <p:pic>
        <p:nvPicPr>
          <p:cNvPr id="6" name="Content Placeholder 5">
            <a:extLst>
              <a:ext uri="{FF2B5EF4-FFF2-40B4-BE49-F238E27FC236}">
                <a16:creationId xmlns:a16="http://schemas.microsoft.com/office/drawing/2014/main" id="{3AE9329F-676C-364B-A23B-A4D7537F1086}"/>
              </a:ext>
            </a:extLst>
          </p:cNvPr>
          <p:cNvPicPr>
            <a:picLocks noGrp="1" noChangeAspect="1"/>
          </p:cNvPicPr>
          <p:nvPr>
            <p:ph sz="half" idx="2"/>
          </p:nvPr>
        </p:nvPicPr>
        <p:blipFill rotWithShape="1">
          <a:blip r:embed="rId3"/>
          <a:srcRect l="17723" r="28583"/>
          <a:stretch/>
        </p:blipFill>
        <p:spPr>
          <a:xfrm>
            <a:off x="6231568" y="1362931"/>
            <a:ext cx="2624254" cy="3259962"/>
          </a:xfrm>
        </p:spPr>
      </p:pic>
      <p:sp>
        <p:nvSpPr>
          <p:cNvPr id="5" name="TextBox 4">
            <a:extLst>
              <a:ext uri="{FF2B5EF4-FFF2-40B4-BE49-F238E27FC236}">
                <a16:creationId xmlns:a16="http://schemas.microsoft.com/office/drawing/2014/main" id="{1A38C81F-3F97-1AAD-AB11-2E74288F8C64}"/>
              </a:ext>
            </a:extLst>
          </p:cNvPr>
          <p:cNvSpPr txBox="1"/>
          <p:nvPr/>
        </p:nvSpPr>
        <p:spPr>
          <a:xfrm>
            <a:off x="627599" y="3247938"/>
            <a:ext cx="5965225" cy="323165"/>
          </a:xfrm>
          <a:prstGeom prst="rect">
            <a:avLst/>
          </a:prstGeom>
          <a:noFill/>
        </p:spPr>
        <p:txBody>
          <a:bodyPr wrap="square">
            <a:spAutoFit/>
          </a:bodyPr>
          <a:lstStyle/>
          <a:p>
            <a:pPr marL="0" indent="0" eaLnBrk="1" hangingPunct="1">
              <a:buFontTx/>
              <a:buNone/>
            </a:pPr>
            <a:r>
              <a:rPr lang="en-US" sz="1500" b="1" dirty="0">
                <a:latin typeface="Rockwell" panose="02060603020205020403" pitchFamily="18" charset="0"/>
              </a:rPr>
              <a:t>This is a broad definition. What does this mean to you?</a:t>
            </a:r>
          </a:p>
        </p:txBody>
      </p:sp>
      <p:pic>
        <p:nvPicPr>
          <p:cNvPr id="4" name="Picture 3">
            <a:extLst>
              <a:ext uri="{FF2B5EF4-FFF2-40B4-BE49-F238E27FC236}">
                <a16:creationId xmlns:a16="http://schemas.microsoft.com/office/drawing/2014/main" id="{B4A6BE2C-A75A-3DD9-F213-A068B4EF6DCA}"/>
              </a:ext>
            </a:extLst>
          </p:cNvPr>
          <p:cNvPicPr>
            <a:picLocks noChangeAspect="1"/>
          </p:cNvPicPr>
          <p:nvPr/>
        </p:nvPicPr>
        <p:blipFill>
          <a:blip r:embed="rId4"/>
          <a:srcRect/>
          <a:stretch/>
        </p:blipFill>
        <p:spPr>
          <a:xfrm>
            <a:off x="6397463" y="80068"/>
            <a:ext cx="2746537" cy="914105"/>
          </a:xfrm>
          <a:prstGeom prst="rect">
            <a:avLst/>
          </a:prstGeom>
        </p:spPr>
      </p:pic>
    </p:spTree>
    <p:extLst>
      <p:ext uri="{BB962C8B-B14F-4D97-AF65-F5344CB8AC3E}">
        <p14:creationId xmlns:p14="http://schemas.microsoft.com/office/powerpoint/2010/main" val="41500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4640CA-9185-B34A-B984-22E2CEAE8DD1}"/>
              </a:ext>
            </a:extLst>
          </p:cNvPr>
          <p:cNvSpPr>
            <a:spLocks noChangeArrowheads="1"/>
          </p:cNvSpPr>
          <p:nvPr/>
        </p:nvSpPr>
        <p:spPr bwMode="auto">
          <a:xfrm>
            <a:off x="9144" y="0"/>
            <a:ext cx="9144000" cy="994173"/>
          </a:xfrm>
          <a:prstGeom prst="rect">
            <a:avLst/>
          </a:prstGeom>
          <a:solidFill>
            <a:srgbClr val="021D49"/>
          </a:solidFill>
          <a:ln>
            <a:noFill/>
          </a:ln>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en-US" altLang="en-US" sz="1800" dirty="0">
              <a:solidFill>
                <a:schemeClr val="accent1"/>
              </a:solidFill>
              <a:highlight>
                <a:srgbClr val="FFFF00"/>
              </a:highlight>
            </a:endParaRPr>
          </a:p>
        </p:txBody>
      </p:sp>
      <p:sp>
        <p:nvSpPr>
          <p:cNvPr id="2" name="Title 1">
            <a:extLst>
              <a:ext uri="{FF2B5EF4-FFF2-40B4-BE49-F238E27FC236}">
                <a16:creationId xmlns:a16="http://schemas.microsoft.com/office/drawing/2014/main" id="{6ACCCD4E-7BF5-0645-8F09-C8E2405CDCED}"/>
              </a:ext>
            </a:extLst>
          </p:cNvPr>
          <p:cNvSpPr>
            <a:spLocks noGrp="1"/>
          </p:cNvSpPr>
          <p:nvPr>
            <p:ph type="title"/>
          </p:nvPr>
        </p:nvSpPr>
        <p:spPr>
          <a:xfrm>
            <a:off x="202411" y="285017"/>
            <a:ext cx="6323943" cy="612315"/>
          </a:xfrm>
        </p:spPr>
        <p:txBody>
          <a:bodyPr>
            <a:noAutofit/>
          </a:bodyPr>
          <a:lstStyle/>
          <a:p>
            <a:r>
              <a:rPr lang="en-US" sz="2500" dirty="0">
                <a:solidFill>
                  <a:schemeClr val="bg1"/>
                </a:solidFill>
                <a:latin typeface="Proxima Nova ExCn Bl" panose="02000506030000020004" pitchFamily="50" charset="0"/>
              </a:rPr>
              <a:t>WHAT DOES YOUR COMMUNITY ADVISORY BOARD DO? </a:t>
            </a:r>
            <a:endParaRPr lang="en-US" sz="2500" b="1" dirty="0">
              <a:solidFill>
                <a:schemeClr val="bg1"/>
              </a:solidFill>
              <a:latin typeface="Proxima Nova ExCn Bl" panose="02000506030000020004" pitchFamily="50" charset="0"/>
              <a:cs typeface="Gill Sans SemiBold" panose="020B0502020104020203" pitchFamily="34" charset="-79"/>
            </a:endParaRPr>
          </a:p>
        </p:txBody>
      </p:sp>
      <p:sp>
        <p:nvSpPr>
          <p:cNvPr id="4" name="Content Placeholder 3">
            <a:extLst>
              <a:ext uri="{FF2B5EF4-FFF2-40B4-BE49-F238E27FC236}">
                <a16:creationId xmlns:a16="http://schemas.microsoft.com/office/drawing/2014/main" id="{79C7743B-5D9A-0545-93B6-B13EB3FD4CB1}"/>
              </a:ext>
            </a:extLst>
          </p:cNvPr>
          <p:cNvSpPr>
            <a:spLocks noGrp="1"/>
          </p:cNvSpPr>
          <p:nvPr>
            <p:ph sz="half" idx="2"/>
          </p:nvPr>
        </p:nvSpPr>
        <p:spPr>
          <a:xfrm>
            <a:off x="370703" y="1369219"/>
            <a:ext cx="8144648" cy="2819722"/>
          </a:xfrm>
        </p:spPr>
        <p:txBody>
          <a:bodyPr>
            <a:noAutofit/>
          </a:bodyPr>
          <a:lstStyle/>
          <a:p>
            <a:pPr marL="0" indent="0">
              <a:buNone/>
              <a:defRPr/>
            </a:pPr>
            <a:r>
              <a:rPr lang="en-US" sz="1500" dirty="0">
                <a:latin typeface="Rockwell" panose="02060603020205020403" pitchFamily="18" charset="0"/>
              </a:rPr>
              <a:t>A Community Advisory Board may:</a:t>
            </a:r>
          </a:p>
          <a:p>
            <a:pPr lvl="1">
              <a:defRPr/>
            </a:pPr>
            <a:r>
              <a:rPr lang="en-US" sz="1500" dirty="0">
                <a:latin typeface="Rockwell" panose="02060603020205020403" pitchFamily="18" charset="0"/>
              </a:rPr>
              <a:t>Act as a creative sounding board </a:t>
            </a:r>
          </a:p>
          <a:p>
            <a:pPr lvl="1">
              <a:defRPr/>
            </a:pPr>
            <a:r>
              <a:rPr lang="en-US" sz="1500" dirty="0">
                <a:latin typeface="Rockwell" panose="02060603020205020403" pitchFamily="18" charset="0"/>
              </a:rPr>
              <a:t>Provide moral support for decision-making </a:t>
            </a:r>
          </a:p>
          <a:p>
            <a:pPr lvl="1">
              <a:defRPr/>
            </a:pPr>
            <a:r>
              <a:rPr lang="en-US" sz="1500" dirty="0">
                <a:latin typeface="Rockwell" panose="02060603020205020403" pitchFamily="18" charset="0"/>
              </a:rPr>
              <a:t>Is a conduit for community input and information-sharing</a:t>
            </a:r>
          </a:p>
          <a:p>
            <a:pPr lvl="1">
              <a:defRPr/>
            </a:pPr>
            <a:r>
              <a:rPr lang="en-US" sz="1500" dirty="0">
                <a:latin typeface="Rockwell" panose="02060603020205020403" pitchFamily="18" charset="0"/>
              </a:rPr>
              <a:t>Advocates and educates to increase program awareness</a:t>
            </a:r>
          </a:p>
          <a:p>
            <a:pPr lvl="1">
              <a:defRPr/>
            </a:pPr>
            <a:r>
              <a:rPr lang="en-US" sz="1500" dirty="0">
                <a:latin typeface="Rockwell" panose="02060603020205020403" pitchFamily="18" charset="0"/>
              </a:rPr>
              <a:t>Supports implementing agency staff as they identify funding and material resources</a:t>
            </a:r>
          </a:p>
          <a:p>
            <a:pPr lvl="1">
              <a:defRPr/>
            </a:pPr>
            <a:r>
              <a:rPr lang="en-US" sz="1500" dirty="0">
                <a:latin typeface="Rockwell" panose="02060603020205020403" pitchFamily="18" charset="0"/>
              </a:rPr>
              <a:t>Generates unidentified referral sources</a:t>
            </a:r>
          </a:p>
          <a:p>
            <a:pPr lvl="1">
              <a:defRPr/>
            </a:pPr>
            <a:r>
              <a:rPr lang="en-US" sz="1500" dirty="0">
                <a:latin typeface="Rockwell" panose="02060603020205020403" pitchFamily="18" charset="0"/>
              </a:rPr>
              <a:t>Leverages in-kind resources from the larger community </a:t>
            </a:r>
          </a:p>
          <a:p>
            <a:pPr lvl="1">
              <a:defRPr/>
            </a:pPr>
            <a:endParaRPr lang="en-US" sz="1500" dirty="0">
              <a:latin typeface="Rockwell" panose="02060603020205020403" pitchFamily="18" charset="0"/>
            </a:endParaRPr>
          </a:p>
          <a:p>
            <a:pPr marL="284163" lvl="1" indent="0" algn="ctr">
              <a:buNone/>
              <a:defRPr/>
            </a:pPr>
            <a:r>
              <a:rPr lang="en-US" sz="1500" b="1" dirty="0">
                <a:latin typeface="Rockwell" panose="02060603020205020403" pitchFamily="18" charset="0"/>
              </a:rPr>
              <a:t>You are Community Ambassadors for NFP!</a:t>
            </a:r>
          </a:p>
          <a:p>
            <a:endParaRPr lang="en-US" sz="1500" dirty="0">
              <a:latin typeface="Rockwell" panose="02060603020205020403" pitchFamily="18" charset="0"/>
            </a:endParaRPr>
          </a:p>
        </p:txBody>
      </p:sp>
      <p:pic>
        <p:nvPicPr>
          <p:cNvPr id="3" name="Picture 2">
            <a:extLst>
              <a:ext uri="{FF2B5EF4-FFF2-40B4-BE49-F238E27FC236}">
                <a16:creationId xmlns:a16="http://schemas.microsoft.com/office/drawing/2014/main" id="{1A0E0E25-5E00-7D8C-9F96-BCF56556725C}"/>
              </a:ext>
            </a:extLst>
          </p:cNvPr>
          <p:cNvPicPr>
            <a:picLocks noChangeAspect="1"/>
          </p:cNvPicPr>
          <p:nvPr/>
        </p:nvPicPr>
        <p:blipFill>
          <a:blip r:embed="rId3"/>
          <a:srcRect/>
          <a:stretch/>
        </p:blipFill>
        <p:spPr>
          <a:xfrm>
            <a:off x="6397463" y="80068"/>
            <a:ext cx="2746537" cy="914105"/>
          </a:xfrm>
          <a:prstGeom prst="rect">
            <a:avLst/>
          </a:prstGeom>
        </p:spPr>
      </p:pic>
    </p:spTree>
    <p:extLst>
      <p:ext uri="{BB962C8B-B14F-4D97-AF65-F5344CB8AC3E}">
        <p14:creationId xmlns:p14="http://schemas.microsoft.com/office/powerpoint/2010/main" val="3608566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4640CA-9185-B34A-B984-22E2CEAE8DD1}"/>
              </a:ext>
            </a:extLst>
          </p:cNvPr>
          <p:cNvSpPr>
            <a:spLocks noChangeArrowheads="1"/>
          </p:cNvSpPr>
          <p:nvPr/>
        </p:nvSpPr>
        <p:spPr bwMode="auto">
          <a:xfrm>
            <a:off x="9144" y="0"/>
            <a:ext cx="9144000" cy="994173"/>
          </a:xfrm>
          <a:prstGeom prst="rect">
            <a:avLst/>
          </a:prstGeom>
          <a:solidFill>
            <a:srgbClr val="021D49"/>
          </a:solidFill>
          <a:ln>
            <a:noFill/>
          </a:ln>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en-US" altLang="en-US" sz="1800" dirty="0">
              <a:solidFill>
                <a:schemeClr val="accent1"/>
              </a:solidFill>
              <a:highlight>
                <a:srgbClr val="FFFF00"/>
              </a:highlight>
            </a:endParaRPr>
          </a:p>
        </p:txBody>
      </p:sp>
      <p:sp>
        <p:nvSpPr>
          <p:cNvPr id="2" name="Title 1">
            <a:extLst>
              <a:ext uri="{FF2B5EF4-FFF2-40B4-BE49-F238E27FC236}">
                <a16:creationId xmlns:a16="http://schemas.microsoft.com/office/drawing/2014/main" id="{6ACCCD4E-7BF5-0645-8F09-C8E2405CDCED}"/>
              </a:ext>
            </a:extLst>
          </p:cNvPr>
          <p:cNvSpPr>
            <a:spLocks noGrp="1"/>
          </p:cNvSpPr>
          <p:nvPr>
            <p:ph type="title"/>
          </p:nvPr>
        </p:nvSpPr>
        <p:spPr>
          <a:xfrm>
            <a:off x="628650" y="273844"/>
            <a:ext cx="5964174" cy="612315"/>
          </a:xfrm>
        </p:spPr>
        <p:txBody>
          <a:bodyPr>
            <a:normAutofit/>
          </a:bodyPr>
          <a:lstStyle/>
          <a:p>
            <a:r>
              <a:rPr lang="en-US" sz="2500" dirty="0">
                <a:solidFill>
                  <a:schemeClr val="bg1"/>
                </a:solidFill>
                <a:latin typeface="Proxima Nova ExCn Bl" panose="02000506030000020004" pitchFamily="50" charset="0"/>
              </a:rPr>
              <a:t>WHAT KINDS OF ACTIVITIES WILL THE CAB DO?</a:t>
            </a:r>
            <a:endParaRPr lang="en-US" sz="2500" b="1" dirty="0">
              <a:solidFill>
                <a:schemeClr val="bg1"/>
              </a:solidFill>
              <a:latin typeface="Proxima Nova ExCn Bl" panose="02000506030000020004" pitchFamily="50" charset="0"/>
              <a:cs typeface="Gill Sans SemiBold" panose="020B0502020104020203" pitchFamily="34" charset="-79"/>
            </a:endParaRPr>
          </a:p>
        </p:txBody>
      </p:sp>
      <p:sp>
        <p:nvSpPr>
          <p:cNvPr id="3" name="Content Placeholder 2">
            <a:extLst>
              <a:ext uri="{FF2B5EF4-FFF2-40B4-BE49-F238E27FC236}">
                <a16:creationId xmlns:a16="http://schemas.microsoft.com/office/drawing/2014/main" id="{D460A664-792B-5244-BBA1-3DB9A21D39A0}"/>
              </a:ext>
            </a:extLst>
          </p:cNvPr>
          <p:cNvSpPr>
            <a:spLocks noGrp="1"/>
          </p:cNvSpPr>
          <p:nvPr>
            <p:ph sz="half" idx="1"/>
          </p:nvPr>
        </p:nvSpPr>
        <p:spPr>
          <a:xfrm>
            <a:off x="628650" y="1219286"/>
            <a:ext cx="4227555" cy="3263504"/>
          </a:xfrm>
        </p:spPr>
        <p:txBody>
          <a:bodyPr>
            <a:noAutofit/>
          </a:bodyPr>
          <a:lstStyle/>
          <a:p>
            <a:pPr marL="0" indent="0">
              <a:buNone/>
              <a:defRPr/>
            </a:pPr>
            <a:r>
              <a:rPr lang="en-US" sz="1500" b="1" dirty="0">
                <a:latin typeface="Rockwell" panose="02060603020205020403" pitchFamily="18" charset="0"/>
              </a:rPr>
              <a:t>Client &amp; Implementation Support:</a:t>
            </a:r>
          </a:p>
          <a:p>
            <a:pPr>
              <a:defRPr/>
            </a:pPr>
            <a:r>
              <a:rPr lang="en-US" sz="1500" dirty="0">
                <a:latin typeface="Rockwell" panose="02060603020205020403" pitchFamily="18" charset="0"/>
              </a:rPr>
              <a:t>Strengthen referral networks</a:t>
            </a:r>
          </a:p>
          <a:p>
            <a:pPr>
              <a:defRPr/>
            </a:pPr>
            <a:r>
              <a:rPr lang="en-US" sz="1500" dirty="0">
                <a:latin typeface="Rockwell" panose="02060603020205020403" pitchFamily="18" charset="0"/>
              </a:rPr>
              <a:t>Foster mother-to-mother peer support</a:t>
            </a:r>
          </a:p>
          <a:p>
            <a:pPr marL="0" lvl="0" indent="0">
              <a:buNone/>
              <a:defRPr/>
            </a:pPr>
            <a:r>
              <a:rPr lang="en-US" sz="1500" b="1" dirty="0">
                <a:latin typeface="Rockwell" panose="02060603020205020403" pitchFamily="18" charset="0"/>
              </a:rPr>
              <a:t>Advocacy:</a:t>
            </a:r>
          </a:p>
          <a:p>
            <a:pPr lvl="0">
              <a:defRPr/>
            </a:pPr>
            <a:r>
              <a:rPr lang="en-US" sz="1500" dirty="0">
                <a:latin typeface="Rockwell" panose="02060603020205020403" pitchFamily="18" charset="0"/>
              </a:rPr>
              <a:t>Establish/nurture relationships with state/local elected officials</a:t>
            </a:r>
          </a:p>
          <a:p>
            <a:pPr lvl="0">
              <a:defRPr/>
            </a:pPr>
            <a:r>
              <a:rPr lang="en-US" sz="1500" dirty="0">
                <a:latin typeface="Rockwell" panose="02060603020205020403" pitchFamily="18" charset="0"/>
              </a:rPr>
              <a:t>Train CAB members to speak on behalf of the program (“Speakers’ Bureau”) to community groups, agencies, clubs, etc.</a:t>
            </a:r>
          </a:p>
          <a:p>
            <a:pPr marL="0" indent="0">
              <a:buNone/>
              <a:defRPr/>
            </a:pPr>
            <a:r>
              <a:rPr lang="en-US" sz="1500" b="1" dirty="0">
                <a:latin typeface="Rockwell" panose="02060603020205020403" pitchFamily="18" charset="0"/>
              </a:rPr>
              <a:t>Development:</a:t>
            </a:r>
          </a:p>
          <a:p>
            <a:pPr>
              <a:defRPr/>
            </a:pPr>
            <a:r>
              <a:rPr lang="en-US" sz="1500" dirty="0">
                <a:latin typeface="Rockwell" panose="02060603020205020403" pitchFamily="18" charset="0"/>
              </a:rPr>
              <a:t>Cultivate your team of influencers</a:t>
            </a:r>
          </a:p>
          <a:p>
            <a:pPr>
              <a:defRPr/>
            </a:pPr>
            <a:r>
              <a:rPr lang="en-US" sz="1500" dirty="0">
                <a:latin typeface="Rockwell" panose="02060603020205020403" pitchFamily="18" charset="0"/>
              </a:rPr>
              <a:t>Target funders to approach to tell your story and seek support</a:t>
            </a:r>
          </a:p>
          <a:p>
            <a:endParaRPr lang="en-US" sz="1500" dirty="0">
              <a:latin typeface="Rockwell" panose="02060603020205020403" pitchFamily="18" charset="0"/>
            </a:endParaRPr>
          </a:p>
        </p:txBody>
      </p:sp>
      <p:pic>
        <p:nvPicPr>
          <p:cNvPr id="7" name="Shape 120">
            <a:extLst>
              <a:ext uri="{FF2B5EF4-FFF2-40B4-BE49-F238E27FC236}">
                <a16:creationId xmlns:a16="http://schemas.microsoft.com/office/drawing/2014/main" id="{8AEE90F2-D7A3-EA3A-6581-3B02A182E309}"/>
              </a:ext>
            </a:extLst>
          </p:cNvPr>
          <p:cNvPicPr preferRelativeResize="0">
            <a:picLocks noGrp="1"/>
          </p:cNvPicPr>
          <p:nvPr>
            <p:ph sz="half" idx="2"/>
          </p:nvPr>
        </p:nvPicPr>
        <p:blipFill>
          <a:blip r:embed="rId3">
            <a:extLst>
              <a:ext uri="{28A0092B-C50C-407E-A947-70E740481C1C}">
                <a14:useLocalDpi xmlns:a14="http://schemas.microsoft.com/office/drawing/2010/main" val="0"/>
              </a:ext>
            </a:extLst>
          </a:blip>
          <a:stretch>
            <a:fillRect/>
          </a:stretch>
        </p:blipFill>
        <p:spPr>
          <a:xfrm>
            <a:off x="4969622" y="1537185"/>
            <a:ext cx="3886200" cy="2310130"/>
          </a:xfrm>
          <a:prstGeom prst="rect">
            <a:avLst/>
          </a:prstGeom>
          <a:noFill/>
          <a:ln>
            <a:noFill/>
          </a:ln>
        </p:spPr>
      </p:pic>
      <p:pic>
        <p:nvPicPr>
          <p:cNvPr id="4" name="Picture 3">
            <a:extLst>
              <a:ext uri="{FF2B5EF4-FFF2-40B4-BE49-F238E27FC236}">
                <a16:creationId xmlns:a16="http://schemas.microsoft.com/office/drawing/2014/main" id="{1CEAF816-E754-51E2-606A-8B58833FAA08}"/>
              </a:ext>
            </a:extLst>
          </p:cNvPr>
          <p:cNvPicPr>
            <a:picLocks noChangeAspect="1"/>
          </p:cNvPicPr>
          <p:nvPr/>
        </p:nvPicPr>
        <p:blipFill>
          <a:blip r:embed="rId4"/>
          <a:srcRect/>
          <a:stretch/>
        </p:blipFill>
        <p:spPr>
          <a:xfrm>
            <a:off x="6297821" y="80068"/>
            <a:ext cx="2746537" cy="914105"/>
          </a:xfrm>
          <a:prstGeom prst="rect">
            <a:avLst/>
          </a:prstGeom>
        </p:spPr>
      </p:pic>
    </p:spTree>
    <p:extLst>
      <p:ext uri="{BB962C8B-B14F-4D97-AF65-F5344CB8AC3E}">
        <p14:creationId xmlns:p14="http://schemas.microsoft.com/office/powerpoint/2010/main" val="221410416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a452564-4baa-4d0e-8273-8e368ac420e9" xsi:nil="true"/>
    <lcf76f155ced4ddcb4097134ff3c332f xmlns="07734a73-bf9b-41db-9f2e-9f51db28136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31493710DFE96408C5BA60FA1FAAA7F" ma:contentTypeVersion="14" ma:contentTypeDescription="Create a new document." ma:contentTypeScope="" ma:versionID="ae19695e7f7fc6c53d099050266ddc6b">
  <xsd:schema xmlns:xsd="http://www.w3.org/2001/XMLSchema" xmlns:xs="http://www.w3.org/2001/XMLSchema" xmlns:p="http://schemas.microsoft.com/office/2006/metadata/properties" xmlns:ns2="07734a73-bf9b-41db-9f2e-9f51db281362" xmlns:ns3="fa452564-4baa-4d0e-8273-8e368ac420e9" targetNamespace="http://schemas.microsoft.com/office/2006/metadata/properties" ma:root="true" ma:fieldsID="30b08d7cfa91cb95895d5136d9217183" ns2:_="" ns3:_="">
    <xsd:import namespace="07734a73-bf9b-41db-9f2e-9f51db281362"/>
    <xsd:import namespace="fa452564-4baa-4d0e-8273-8e368ac420e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734a73-bf9b-41db-9f2e-9f51db2813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532276f-726f-4fd5-965a-9a159948c68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a452564-4baa-4d0e-8273-8e368ac420e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f3bc43b1-05fa-4981-90a2-935884bbb2d8}" ma:internalName="TaxCatchAll" ma:showField="CatchAllData" ma:web="fa452564-4baa-4d0e-8273-8e368ac420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BCABA9-6290-4ECE-ADAE-42D95C47874E}">
  <ds:schemaRefs>
    <ds:schemaRef ds:uri="http://purl.org/dc/terms/"/>
    <ds:schemaRef ds:uri="http://schemas.openxmlformats.org/package/2006/metadata/core-properties"/>
    <ds:schemaRef ds:uri="07734a73-bf9b-41db-9f2e-9f51db281362"/>
    <ds:schemaRef ds:uri="http://schemas.microsoft.com/office/2006/documentManagement/types"/>
    <ds:schemaRef ds:uri="http://schemas.microsoft.com/office/infopath/2007/PartnerControls"/>
    <ds:schemaRef ds:uri="http://purl.org/dc/elements/1.1/"/>
    <ds:schemaRef ds:uri="http://schemas.microsoft.com/office/2006/metadata/properties"/>
    <ds:schemaRef ds:uri="fa452564-4baa-4d0e-8273-8e368ac420e9"/>
    <ds:schemaRef ds:uri="http://www.w3.org/XML/1998/namespace"/>
    <ds:schemaRef ds:uri="http://purl.org/dc/dcmitype/"/>
  </ds:schemaRefs>
</ds:datastoreItem>
</file>

<file path=customXml/itemProps2.xml><?xml version="1.0" encoding="utf-8"?>
<ds:datastoreItem xmlns:ds="http://schemas.openxmlformats.org/officeDocument/2006/customXml" ds:itemID="{49D44B9C-3337-41CD-BA2C-C81B26163092}">
  <ds:schemaRefs>
    <ds:schemaRef ds:uri="http://schemas.microsoft.com/sharepoint/v3/contenttype/forms"/>
  </ds:schemaRefs>
</ds:datastoreItem>
</file>

<file path=customXml/itemProps3.xml><?xml version="1.0" encoding="utf-8"?>
<ds:datastoreItem xmlns:ds="http://schemas.openxmlformats.org/officeDocument/2006/customXml" ds:itemID="{60EAA052-846E-459B-83E0-9A40CCF9E4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734a73-bf9b-41db-9f2e-9f51db281362"/>
    <ds:schemaRef ds:uri="fa452564-4baa-4d0e-8273-8e368ac420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1484</TotalTime>
  <Words>2123</Words>
  <Application>Microsoft Office PowerPoint</Application>
  <PresentationFormat>On-screen Show (16:9)</PresentationFormat>
  <Paragraphs>186</Paragraphs>
  <Slides>24</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Calibri</vt:lpstr>
      <vt:lpstr>Calibri Light</vt:lpstr>
      <vt:lpstr>Century Gothic</vt:lpstr>
      <vt:lpstr>Gill Sans SemiBold</vt:lpstr>
      <vt:lpstr>Proxima Nova ExCn</vt:lpstr>
      <vt:lpstr>Proxima Nova ExCn Bl</vt:lpstr>
      <vt:lpstr>Rockwell</vt:lpstr>
      <vt:lpstr>Office Theme</vt:lpstr>
      <vt:lpstr>COMMUNITY ADVISORY  BOARD 101</vt:lpstr>
      <vt:lpstr>OBJECTIVES</vt:lpstr>
      <vt:lpstr>COMMUNITY ADVISORY BOARDS</vt:lpstr>
      <vt:lpstr>TRANSFER OF COMMITMENT: WHAT DOES THIS LOOK LIKE?</vt:lpstr>
      <vt:lpstr>TOP 5 REASONS FOR BUILDING STRONG COMMUNITY PARTNERSHIPS FOR NFP:</vt:lpstr>
      <vt:lpstr>LET’S BRAINSTORM!</vt:lpstr>
      <vt:lpstr>PURPOSE OF THE  NURSE-FAMILY PARTNERSHIP CAB</vt:lpstr>
      <vt:lpstr>WHAT DOES YOUR COMMUNITY ADVISORY BOARD DO? </vt:lpstr>
      <vt:lpstr>WHAT KINDS OF ACTIVITIES WILL THE CAB DO?</vt:lpstr>
      <vt:lpstr>WHAT IS YOUR VISION/MISSION FOR THE CAB?</vt:lpstr>
      <vt:lpstr>LET’S BRAINSTORM!</vt:lpstr>
      <vt:lpstr>WHAT TO LOOK FOR IN POTENTIAL CAB MEMBERS?</vt:lpstr>
      <vt:lpstr>POTENTIAL CAB MEMBERS COULD BE:</vt:lpstr>
      <vt:lpstr>RULES OF ENGAGEMENT— DEVELOPING BY-LAWS </vt:lpstr>
      <vt:lpstr>BY-LAWS TO CONSIDER:</vt:lpstr>
      <vt:lpstr>BEFORE ASKING COMMUNITY MEMBERS BEFORE ASKING COMMUNITY MEMBERS TO JOIN YOUR CAB…</vt:lpstr>
      <vt:lpstr>HOW TO ASK:</vt:lpstr>
      <vt:lpstr>YOU HAVE A CAB…NOW WHAT?</vt:lpstr>
      <vt:lpstr>CAB ORIENTATION:</vt:lpstr>
      <vt:lpstr>EXAMPLES OF CAB ACTIVITIES</vt:lpstr>
      <vt:lpstr>WHAT CAB FUNCTIONS EXCITE YOU? WHICH ONES MAKE YOU ANXIOUS?</vt:lpstr>
      <vt:lpstr>WHAT TYPE OF CAB DO YOU HAVE?</vt:lpstr>
      <vt:lpstr>LET’S ROLE PLAY</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Leslie Henson</dc:creator>
  <cp:lastModifiedBy>Ashlei Watson</cp:lastModifiedBy>
  <cp:revision>13</cp:revision>
  <dcterms:created xsi:type="dcterms:W3CDTF">2020-02-24T18:12:08Z</dcterms:created>
  <dcterms:modified xsi:type="dcterms:W3CDTF">2022-12-13T22:55:11Z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0x010100F31493710DFE96408C5BA60FA1FAAA7F</vt:lpwstr>
  </property>
  <property fmtid="{D5CDD505-2E9C-101B-9397-08002B2CF9AE}" pid="3" name="MSIP_Label_7985e439-b2e9-4813-abbd-d70b38d49632_Enabled">
    <vt:lpwstr>true</vt:lpwstr>
  </property>
  <property fmtid="{D5CDD505-2E9C-101B-9397-08002B2CF9AE}" pid="4" name="MSIP_Label_7985e439-b2e9-4813-abbd-d70b38d49632_SetDate">
    <vt:lpwstr>2022-12-13T22:49:21Z</vt:lpwstr>
  </property>
  <property fmtid="{D5CDD505-2E9C-101B-9397-08002B2CF9AE}" pid="5" name="MSIP_Label_7985e439-b2e9-4813-abbd-d70b38d49632_Method">
    <vt:lpwstr>Privileged</vt:lpwstr>
  </property>
  <property fmtid="{D5CDD505-2E9C-101B-9397-08002B2CF9AE}" pid="6" name="MSIP_Label_7985e439-b2e9-4813-abbd-d70b38d49632_Name">
    <vt:lpwstr>Public</vt:lpwstr>
  </property>
  <property fmtid="{D5CDD505-2E9C-101B-9397-08002B2CF9AE}" pid="7" name="MSIP_Label_7985e439-b2e9-4813-abbd-d70b38d49632_SiteId">
    <vt:lpwstr>a5a71ec6-4905-4113-af0f-6d27bd2c91ce</vt:lpwstr>
  </property>
  <property fmtid="{D5CDD505-2E9C-101B-9397-08002B2CF9AE}" pid="8" name="MSIP_Label_7985e439-b2e9-4813-abbd-d70b38d49632_ActionId">
    <vt:lpwstr>015d8c86-9c79-4831-9e88-ec0e4be43a31</vt:lpwstr>
  </property>
  <property fmtid="{D5CDD505-2E9C-101B-9397-08002B2CF9AE}" pid="9" name="MSIP_Label_7985e439-b2e9-4813-abbd-d70b38d49632_ContentBits">
    <vt:lpwstr>0</vt:lpwstr>
  </property>
</Properties>
</file>